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  <p:sldMasterId id="2147483936" r:id="rId2"/>
    <p:sldMasterId id="2147483900" r:id="rId3"/>
    <p:sldMasterId id="2147483888" r:id="rId4"/>
    <p:sldMasterId id="2147483876" r:id="rId5"/>
    <p:sldMasterId id="2147483912" r:id="rId6"/>
  </p:sldMasterIdLst>
  <p:notesMasterIdLst>
    <p:notesMasterId r:id="rId29"/>
  </p:notesMasterIdLst>
  <p:handoutMasterIdLst>
    <p:handoutMasterId r:id="rId30"/>
  </p:handoutMasterIdLst>
  <p:sldIdLst>
    <p:sldId id="256" r:id="rId7"/>
    <p:sldId id="260" r:id="rId8"/>
    <p:sldId id="261" r:id="rId9"/>
    <p:sldId id="262" r:id="rId10"/>
    <p:sldId id="268" r:id="rId11"/>
    <p:sldId id="264" r:id="rId12"/>
    <p:sldId id="277" r:id="rId13"/>
    <p:sldId id="265" r:id="rId14"/>
    <p:sldId id="276" r:id="rId15"/>
    <p:sldId id="278" r:id="rId16"/>
    <p:sldId id="266" r:id="rId17"/>
    <p:sldId id="267" r:id="rId18"/>
    <p:sldId id="279" r:id="rId19"/>
    <p:sldId id="280" r:id="rId20"/>
    <p:sldId id="269" r:id="rId21"/>
    <p:sldId id="272" r:id="rId22"/>
    <p:sldId id="274" r:id="rId23"/>
    <p:sldId id="270" r:id="rId24"/>
    <p:sldId id="271" r:id="rId25"/>
    <p:sldId id="259" r:id="rId26"/>
    <p:sldId id="257" r:id="rId27"/>
    <p:sldId id="258" r:id="rId28"/>
  </p:sldIdLst>
  <p:sldSz cx="9144000" cy="6858000" type="screen4x3"/>
  <p:notesSz cx="6858000" cy="90836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76" autoAdjust="0"/>
    <p:restoredTop sz="94671" autoAdjust="0"/>
  </p:normalViewPr>
  <p:slideViewPr>
    <p:cSldViewPr>
      <p:cViewPr varScale="1">
        <p:scale>
          <a:sx n="92" d="100"/>
          <a:sy n="92" d="100"/>
        </p:scale>
        <p:origin x="-5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80" y="-102"/>
      </p:cViewPr>
      <p:guideLst>
        <p:guide orient="horz" pos="2861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4025"/>
          </a:xfrm>
          <a:prstGeom prst="rect">
            <a:avLst/>
          </a:prstGeom>
        </p:spPr>
        <p:txBody>
          <a:bodyPr vert="horz" lIns="91085" tIns="45542" rIns="91085" bIns="4554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CA"/>
              <a:t>Haywood Noram World Junior Trials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4025"/>
          </a:xfrm>
          <a:prstGeom prst="rect">
            <a:avLst/>
          </a:prstGeom>
        </p:spPr>
        <p:txBody>
          <a:bodyPr vert="horz" lIns="91085" tIns="45542" rIns="91085" bIns="4554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F144559-E5F4-42FF-ABFC-17259BBDF140}" type="datetimeFigureOut">
              <a:rPr lang="en-CA"/>
              <a:pPr>
                <a:defRPr/>
              </a:pPr>
              <a:t>14/01/2012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28063"/>
            <a:ext cx="2971800" cy="454025"/>
          </a:xfrm>
          <a:prstGeom prst="rect">
            <a:avLst/>
          </a:prstGeom>
        </p:spPr>
        <p:txBody>
          <a:bodyPr vert="horz" lIns="91085" tIns="45542" rIns="91085" bIns="4554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28063"/>
            <a:ext cx="2971800" cy="454025"/>
          </a:xfrm>
          <a:prstGeom prst="rect">
            <a:avLst/>
          </a:prstGeom>
        </p:spPr>
        <p:txBody>
          <a:bodyPr vert="horz" lIns="91085" tIns="45542" rIns="91085" bIns="4554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3A11FC7-132D-45A7-839A-B06FAC441D7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4025"/>
          </a:xfrm>
          <a:prstGeom prst="rect">
            <a:avLst/>
          </a:prstGeom>
        </p:spPr>
        <p:txBody>
          <a:bodyPr vert="horz" lIns="91085" tIns="45542" rIns="91085" bIns="4554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CA"/>
              <a:t>Haywood </a:t>
            </a:r>
            <a:r>
              <a:rPr lang="en-CA" err="1"/>
              <a:t>Noram</a:t>
            </a:r>
            <a:r>
              <a:rPr lang="en-CA"/>
              <a:t> World Junior Trials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4025"/>
          </a:xfrm>
          <a:prstGeom prst="rect">
            <a:avLst/>
          </a:prstGeom>
        </p:spPr>
        <p:txBody>
          <a:bodyPr vert="horz" lIns="91085" tIns="45542" rIns="91085" bIns="4554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3265641-7B07-4F51-90C6-C71A9AFF60CE}" type="datetimeFigureOut">
              <a:rPr lang="en-CA"/>
              <a:pPr>
                <a:defRPr/>
              </a:pPr>
              <a:t>14/01/2012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81038"/>
            <a:ext cx="4540250" cy="34067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85" tIns="45542" rIns="91085" bIns="45542" rtlCol="0" anchor="ctr"/>
          <a:lstStyle/>
          <a:p>
            <a:pPr lvl="0"/>
            <a:endParaRPr lang="en-C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14825"/>
            <a:ext cx="5486400" cy="4087813"/>
          </a:xfrm>
          <a:prstGeom prst="rect">
            <a:avLst/>
          </a:prstGeom>
        </p:spPr>
        <p:txBody>
          <a:bodyPr vert="horz" lIns="91085" tIns="45542" rIns="91085" bIns="45542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28063"/>
            <a:ext cx="2971800" cy="454025"/>
          </a:xfrm>
          <a:prstGeom prst="rect">
            <a:avLst/>
          </a:prstGeom>
        </p:spPr>
        <p:txBody>
          <a:bodyPr vert="horz" lIns="91085" tIns="45542" rIns="91085" bIns="4554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28063"/>
            <a:ext cx="2971800" cy="454025"/>
          </a:xfrm>
          <a:prstGeom prst="rect">
            <a:avLst/>
          </a:prstGeom>
        </p:spPr>
        <p:txBody>
          <a:bodyPr vert="horz" lIns="91085" tIns="45542" rIns="91085" bIns="4554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7DBC212-8D22-427C-B857-70E5256529F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 smtClean="0"/>
              <a:t>Add ccbc and ccc logos</a:t>
            </a:r>
          </a:p>
          <a:p>
            <a:pPr eaLnBrk="1" hangingPunct="1">
              <a:spcBef>
                <a:spcPct val="0"/>
              </a:spcBef>
            </a:pPr>
            <a:r>
              <a:rPr lang="en-CA" smtClean="0"/>
              <a:t>Do wash of presenting sponsor logo</a:t>
            </a:r>
          </a:p>
          <a:p>
            <a:pPr eaLnBrk="1" hangingPunct="1">
              <a:spcBef>
                <a:spcPct val="0"/>
              </a:spcBef>
            </a:pPr>
            <a:r>
              <a:rPr lang="en-CA" smtClean="0"/>
              <a:t>Make template of slide outline and use for all slides</a:t>
            </a:r>
          </a:p>
          <a:p>
            <a:pPr eaLnBrk="1" hangingPunct="1">
              <a:spcBef>
                <a:spcPct val="0"/>
              </a:spcBef>
            </a:pPr>
            <a:r>
              <a:rPr lang="en-CA" smtClean="0"/>
              <a:t>List venue (WOP)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 smtClean="0"/>
              <a:t>Len to provide narrative, Use environment canada forecasts and whistler blackcomb provide links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 smtClean="0"/>
              <a:t>Len to give to mo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 smtClean="0"/>
              <a:t>Insert course map, use blank slide for map if too squeezed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 smtClean="0"/>
              <a:t>Need specific info from TD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eaLnBrk="1" hangingPunct="1">
              <a:spcBef>
                <a:spcPts val="588"/>
              </a:spcBef>
            </a:pPr>
            <a:r>
              <a:rPr lang="en-US" sz="1800" b="1" i="1" smtClean="0">
                <a:solidFill>
                  <a:srgbClr val="000000"/>
                </a:solidFill>
                <a:cs typeface="Arial" charset="0"/>
              </a:rPr>
              <a:t>Don’t forget to ask to the Team Captains if they have any comments concerning the course, track setting, course preparation…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 smtClean="0"/>
              <a:t>List of all logos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 smtClean="0"/>
              <a:t>Update list of people – include Heilig as Venue Services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 smtClean="0"/>
              <a:t>Len to send mo an overview map</a:t>
            </a:r>
          </a:p>
          <a:p>
            <a:pPr eaLnBrk="1" hangingPunct="1">
              <a:spcBef>
                <a:spcPct val="0"/>
              </a:spcBef>
            </a:pPr>
            <a:r>
              <a:rPr lang="en-CA" smtClean="0"/>
              <a:t>Only at first TCM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 smtClean="0"/>
              <a:t>Use excel spreadsheet from master schedule – only key times that athletes need to know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4F93635-31EE-4B3D-A677-9AA8CF7D00B9}" type="datetime1">
              <a:rPr lang="en-CA"/>
              <a:pPr>
                <a:defRPr/>
              </a:pPr>
              <a:t>14/01/2012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E1D5A6F-7C8A-49A1-8932-0634869599E7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EC8FE4C-BC09-40EB-93D8-EA0730B31690}" type="datetime1">
              <a:rPr lang="en-CA"/>
              <a:pPr>
                <a:defRPr/>
              </a:pPr>
              <a:t>14/01/2012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29C527F-F459-4E9A-92BA-E61EB78C48F0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5D43EAA-D073-4252-B5C9-7FD9E86373F5}" type="datetime1">
              <a:rPr lang="en-CA"/>
              <a:pPr>
                <a:defRPr/>
              </a:pPr>
              <a:t>14/01/2012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1517FA8-273F-4E7D-97CB-04CD9BE42540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6EAE3-22D0-43B2-8497-1819AFC07FFA}" type="datetimeFigureOut">
              <a:rPr lang="en-CA"/>
              <a:pPr>
                <a:defRPr/>
              </a:pPr>
              <a:t>14/01/2012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AFE5E-8168-4701-A38C-50F66A91E75E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6C3A5-B91C-4FDC-A458-4431C3726C0D}" type="datetimeFigureOut">
              <a:rPr lang="en-CA"/>
              <a:pPr>
                <a:defRPr/>
              </a:pPr>
              <a:t>14/01/2012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09E4E-842B-4CB3-861E-8364F9F1AB23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58A41-56F9-47B9-AAA3-A1C7B98D1E62}" type="datetimeFigureOut">
              <a:rPr lang="en-CA"/>
              <a:pPr>
                <a:defRPr/>
              </a:pPr>
              <a:t>14/01/2012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6472D-20AE-48D1-A6D1-65C69466A215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43070-1DC5-4209-9956-D58C16668DB4}" type="datetimeFigureOut">
              <a:rPr lang="en-CA"/>
              <a:pPr>
                <a:defRPr/>
              </a:pPr>
              <a:t>14/01/2012</a:t>
            </a:fld>
            <a:endParaRPr lang="en-C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EC98E-48C7-4E82-ABE8-195048C1409E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FF060-43CC-4AFD-AC7C-AD37F247771D}" type="datetimeFigureOut">
              <a:rPr lang="en-CA"/>
              <a:pPr>
                <a:defRPr/>
              </a:pPr>
              <a:t>14/01/2012</a:t>
            </a:fld>
            <a:endParaRPr lang="en-CA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AA21B-B318-4D2A-92DD-4BA6EE956BD3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279FB-33B4-49B8-A19F-A1AA115CD023}" type="datetimeFigureOut">
              <a:rPr lang="en-CA"/>
              <a:pPr>
                <a:defRPr/>
              </a:pPr>
              <a:t>14/01/2012</a:t>
            </a:fld>
            <a:endParaRPr lang="en-CA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B6349-2BDF-4B97-937B-5E07EF6604AF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6B699-F4BD-4988-A2AE-556EC037D61A}" type="datetimeFigureOut">
              <a:rPr lang="en-CA"/>
              <a:pPr>
                <a:defRPr/>
              </a:pPr>
              <a:t>14/01/2012</a:t>
            </a:fld>
            <a:endParaRPr lang="en-CA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86B96-AC57-49BC-A4F9-EEAC2082ADBA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592DE-9045-4690-A2F1-BC634D498029}" type="datetimeFigureOut">
              <a:rPr lang="en-CA"/>
              <a:pPr>
                <a:defRPr/>
              </a:pPr>
              <a:t>14/01/2012</a:t>
            </a:fld>
            <a:endParaRPr lang="en-C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9BFA2-A21C-4C20-A4D8-095D65B55947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FD54DC4-8D8D-4276-8938-C6EE207EB04B}" type="datetime1">
              <a:rPr lang="en-CA"/>
              <a:pPr>
                <a:defRPr/>
              </a:pPr>
              <a:t>14/01/2012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755541E-D4AF-4CC1-AA59-D0E3799973BA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D3012-2531-44D7-A532-91C5ED4988C8}" type="datetimeFigureOut">
              <a:rPr lang="en-CA"/>
              <a:pPr>
                <a:defRPr/>
              </a:pPr>
              <a:t>14/01/2012</a:t>
            </a:fld>
            <a:endParaRPr lang="en-C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E9419-1BA1-421D-A1C8-F9B82B585B97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6E329-C6E6-4A77-97A2-18284D2622D0}" type="datetimeFigureOut">
              <a:rPr lang="en-CA"/>
              <a:pPr>
                <a:defRPr/>
              </a:pPr>
              <a:t>14/01/2012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3C113-AAD3-40F3-9D15-1B7C7A8691BF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9C629-FE44-461C-A984-10AAD9FB769C}" type="datetimeFigureOut">
              <a:rPr lang="en-CA"/>
              <a:pPr>
                <a:defRPr/>
              </a:pPr>
              <a:t>14/01/2012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64320-7356-4F0B-99F3-6109E9458EA1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2ABE4-D30B-412A-8DC6-97367DA7C536}" type="datetimeFigureOut">
              <a:rPr lang="en-CA"/>
              <a:pPr>
                <a:defRPr/>
              </a:pPr>
              <a:t>14/01/2012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E256B-D75E-4F52-9EC0-A53EFFA2AD89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B8CF3-B179-458F-A4D6-51BAAC8D4873}" type="datetimeFigureOut">
              <a:rPr lang="en-CA"/>
              <a:pPr>
                <a:defRPr/>
              </a:pPr>
              <a:t>14/01/2012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E52E8-5382-4211-9053-ED713245E26D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CFEE4-A9A5-462F-B14A-F54CE6877052}" type="datetimeFigureOut">
              <a:rPr lang="en-CA"/>
              <a:pPr>
                <a:defRPr/>
              </a:pPr>
              <a:t>14/01/2012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7C06B-6040-4219-9224-B3CADE9ACDAD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3915A-C4B7-4898-B94C-6424A3652356}" type="datetimeFigureOut">
              <a:rPr lang="en-CA"/>
              <a:pPr>
                <a:defRPr/>
              </a:pPr>
              <a:t>14/01/2012</a:t>
            </a:fld>
            <a:endParaRPr lang="en-C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0F072-6AFC-4720-A85C-31F8059087C4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DD930-ABB1-4DC4-B0E8-F871C9EDF8E0}" type="datetimeFigureOut">
              <a:rPr lang="en-CA"/>
              <a:pPr>
                <a:defRPr/>
              </a:pPr>
              <a:t>14/01/2012</a:t>
            </a:fld>
            <a:endParaRPr lang="en-CA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5F027-5096-42F3-84B0-73F66A2D885C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A7EB7-7F8F-4D9E-A240-A514F91F350F}" type="datetimeFigureOut">
              <a:rPr lang="en-CA"/>
              <a:pPr>
                <a:defRPr/>
              </a:pPr>
              <a:t>14/01/2012</a:t>
            </a:fld>
            <a:endParaRPr lang="en-CA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C9D84-1958-4B9E-80E9-9BB80512A999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FF267-9F64-45C9-B6D3-4237C941159B}" type="datetimeFigureOut">
              <a:rPr lang="en-CA"/>
              <a:pPr>
                <a:defRPr/>
              </a:pPr>
              <a:t>14/01/2012</a:t>
            </a:fld>
            <a:endParaRPr lang="en-CA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7F21B-7BCB-4596-B548-377EDBE3B67A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D460888-517B-4BCE-905A-60A6A54447B2}" type="datetime1">
              <a:rPr lang="en-CA"/>
              <a:pPr>
                <a:defRPr/>
              </a:pPr>
              <a:t>14/01/2012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14C128-248E-4A53-9507-D9013C5716B6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FC378-256E-474F-B89F-CB5735801DE8}" type="datetimeFigureOut">
              <a:rPr lang="en-CA"/>
              <a:pPr>
                <a:defRPr/>
              </a:pPr>
              <a:t>14/01/2012</a:t>
            </a:fld>
            <a:endParaRPr lang="en-C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D839E-21CF-4028-99F1-28EAEA42511E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3AD6A-75E9-43C0-8C6A-AC348CD1FD58}" type="datetimeFigureOut">
              <a:rPr lang="en-CA"/>
              <a:pPr>
                <a:defRPr/>
              </a:pPr>
              <a:t>14/01/2012</a:t>
            </a:fld>
            <a:endParaRPr lang="en-C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39D8E-5ABD-40C5-A611-0DB2CC993E34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E97C7-A806-464D-842E-677CD920C947}" type="datetimeFigureOut">
              <a:rPr lang="en-CA"/>
              <a:pPr>
                <a:defRPr/>
              </a:pPr>
              <a:t>14/01/2012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F04D6-6667-46A9-94B3-3332D5745D88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0BA5B-9C5F-4F3E-8017-AA0896815DB3}" type="datetimeFigureOut">
              <a:rPr lang="en-CA"/>
              <a:pPr>
                <a:defRPr/>
              </a:pPr>
              <a:t>14/01/2012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D3C05-20DA-42A9-8718-B531C3DAC023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AD885-BB88-4064-B567-A1B326170AB7}" type="datetimeFigureOut">
              <a:rPr lang="en-CA"/>
              <a:pPr>
                <a:defRPr/>
              </a:pPr>
              <a:t>14/01/2012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0BA36-4038-4BA3-B5C9-A941E4DA9856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C8BBA-8B37-4515-9AAD-158811CD6510}" type="datetimeFigureOut">
              <a:rPr lang="en-CA"/>
              <a:pPr>
                <a:defRPr/>
              </a:pPr>
              <a:t>14/01/2012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FDD13-BC63-4F0A-BD19-F386E383712A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5B890-C5EC-45DE-ADA1-1A3EE43F1089}" type="datetimeFigureOut">
              <a:rPr lang="en-CA"/>
              <a:pPr>
                <a:defRPr/>
              </a:pPr>
              <a:t>14/01/2012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A6E8E-C87B-4A42-83B5-CA7717B6CC6A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43F5F-794F-4AFE-BA08-33D907984A94}" type="datetimeFigureOut">
              <a:rPr lang="en-CA"/>
              <a:pPr>
                <a:defRPr/>
              </a:pPr>
              <a:t>14/01/2012</a:t>
            </a:fld>
            <a:endParaRPr lang="en-C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86128-AE4E-4356-94DC-683ACB9215AA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7622D-6EB5-4230-ACC3-FC2E4984D069}" type="datetimeFigureOut">
              <a:rPr lang="en-CA"/>
              <a:pPr>
                <a:defRPr/>
              </a:pPr>
              <a:t>14/01/2012</a:t>
            </a:fld>
            <a:endParaRPr lang="en-CA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A2BCC-7F88-4DE2-8525-D6CC0BEAA215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7DE7D-BEC8-4A29-8894-96CE9143B7B9}" type="datetimeFigureOut">
              <a:rPr lang="en-CA"/>
              <a:pPr>
                <a:defRPr/>
              </a:pPr>
              <a:t>14/01/2012</a:t>
            </a:fld>
            <a:endParaRPr lang="en-CA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04F72-3D85-4D19-8ACA-A47A41E50B8F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25BCCE9-9FDC-41EC-A251-68EE66CBBEA5}" type="datetime1">
              <a:rPr lang="en-CA"/>
              <a:pPr>
                <a:defRPr/>
              </a:pPr>
              <a:t>14/01/2012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6EE4008-647D-4EC0-8955-B2A2C88C56F5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94319-3189-4D76-8B81-370E83129DD6}" type="datetimeFigureOut">
              <a:rPr lang="en-CA"/>
              <a:pPr>
                <a:defRPr/>
              </a:pPr>
              <a:t>14/01/2012</a:t>
            </a:fld>
            <a:endParaRPr lang="en-CA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DAA6B-231C-4C44-A501-AFFB3111CEA4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5C0AD-C4CA-4278-B064-F2797A58DA7F}" type="datetimeFigureOut">
              <a:rPr lang="en-CA"/>
              <a:pPr>
                <a:defRPr/>
              </a:pPr>
              <a:t>14/01/2012</a:t>
            </a:fld>
            <a:endParaRPr lang="en-C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2742D-76EE-4F95-98E4-3A6074B9355B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5B274-66C6-4B02-9876-65398A51BA09}" type="datetimeFigureOut">
              <a:rPr lang="en-CA"/>
              <a:pPr>
                <a:defRPr/>
              </a:pPr>
              <a:t>14/01/2012</a:t>
            </a:fld>
            <a:endParaRPr lang="en-C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042EA-7C4D-4B83-8BE3-255A2DE9924D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2E2AE-25FB-4054-A651-AB566A207AF6}" type="datetimeFigureOut">
              <a:rPr lang="en-CA"/>
              <a:pPr>
                <a:defRPr/>
              </a:pPr>
              <a:t>14/01/2012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B1100-BC51-410E-B689-4E0A1713BCE2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07D95-80F0-4466-B07D-A59C40861525}" type="datetimeFigureOut">
              <a:rPr lang="en-CA"/>
              <a:pPr>
                <a:defRPr/>
              </a:pPr>
              <a:t>14/01/2012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BC9C3-8183-4223-9B69-85788177DFFD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BDC9F2D-8977-488E-ACF5-5472281629B3}" type="datetimeFigureOut">
              <a:rPr lang="en-CA"/>
              <a:pPr>
                <a:defRPr/>
              </a:pPr>
              <a:t>14/01/2012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17164C2-0CBD-4D63-9510-D1BEAB384639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89DAD3-A405-40E0-8492-5B85CFE1B63E}" type="datetimeFigureOut">
              <a:rPr lang="en-CA"/>
              <a:pPr>
                <a:defRPr/>
              </a:pPr>
              <a:t>14/01/2012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CF652C9-E276-4ED6-A316-28CA204A6C8B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EDCBF2E-B9FC-4334-8CF0-F412F99DB7B1}" type="datetimeFigureOut">
              <a:rPr lang="en-CA"/>
              <a:pPr>
                <a:defRPr/>
              </a:pPr>
              <a:t>14/01/2012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120394F-D0F4-4301-BDD1-FF3A36DAA94E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84BDF9-35CE-4986-BF02-9E14DF8837AA}" type="datetimeFigureOut">
              <a:rPr lang="en-CA"/>
              <a:pPr>
                <a:defRPr/>
              </a:pPr>
              <a:t>14/01/2012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1B34C7E-9B2F-4C67-8FC1-9B08F59C983A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C2E552D-11F6-4236-B86C-AEE2A64F2B49}" type="datetimeFigureOut">
              <a:rPr lang="en-CA"/>
              <a:pPr>
                <a:defRPr/>
              </a:pPr>
              <a:t>14/01/2012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B7A0384-C2FF-4838-95CD-C01A8AF127F1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092FC44-49A8-49A2-86F5-43001996BBF2}" type="datetime1">
              <a:rPr lang="en-CA"/>
              <a:pPr>
                <a:defRPr/>
              </a:pPr>
              <a:t>14/01/2012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385A493-181D-47FF-9EE5-8BFD87EAC11B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033A75E-F442-4DE2-B0F6-111CE5711343}" type="datetimeFigureOut">
              <a:rPr lang="en-CA"/>
              <a:pPr>
                <a:defRPr/>
              </a:pPr>
              <a:t>14/01/2012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6FF1B9E-9C8F-4092-BCD1-D2D7BA2D5AA6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5F20BBA-726F-4C7C-B7C8-D8EC3C912B8E}" type="datetimeFigureOut">
              <a:rPr lang="en-CA"/>
              <a:pPr>
                <a:defRPr/>
              </a:pPr>
              <a:t>14/01/2012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3E57C90-DFF5-4B85-B533-A18FDBB476AC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717731A-5CC9-4AA5-89AD-A9952DFB349C}" type="datetimeFigureOut">
              <a:rPr lang="en-CA"/>
              <a:pPr>
                <a:defRPr/>
              </a:pPr>
              <a:t>14/01/2012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21013DA-21DB-4724-8621-6CB057429256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A32ABA-ADA0-4A95-9C24-DCB513CB0F8B}" type="datetimeFigureOut">
              <a:rPr lang="en-CA"/>
              <a:pPr>
                <a:defRPr/>
              </a:pPr>
              <a:t>14/01/2012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B8AE465-28E5-4ECF-8019-B0ACFE4CD293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3D2E2C9-1277-463B-82C6-EC17BAE50E37}" type="datetimeFigureOut">
              <a:rPr lang="en-CA"/>
              <a:pPr>
                <a:defRPr/>
              </a:pPr>
              <a:t>14/01/2012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7D23314-F283-4020-83E6-A32948CF9089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F5E8C61-ACAF-43DE-9110-0B149EB77C63}" type="datetimeFigureOut">
              <a:rPr lang="en-CA"/>
              <a:pPr>
                <a:defRPr/>
              </a:pPr>
              <a:t>14/01/2012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8984FEA-A7AB-43C5-AE52-658AEDCDB447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EA7AE-FF11-48DD-A49F-C9B014118A2B}" type="datetimeFigureOut">
              <a:rPr lang="en-CA"/>
              <a:pPr>
                <a:defRPr/>
              </a:pPr>
              <a:t>14/01/2012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47708-C920-4316-AE68-134B8C83D60F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0B568-50C7-4D03-B503-B483E44D6270}" type="datetimeFigureOut">
              <a:rPr lang="en-CA"/>
              <a:pPr>
                <a:defRPr/>
              </a:pPr>
              <a:t>14/01/2012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BB438-870C-4242-AE12-BD8717BA4734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EF425-D3F5-41FB-9969-3826B7AA0BB0}" type="datetimeFigureOut">
              <a:rPr lang="en-CA"/>
              <a:pPr>
                <a:defRPr/>
              </a:pPr>
              <a:t>14/01/2012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B82A9-99B4-4286-B2BD-DE754F349F44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CA86B-6CED-4E31-9B23-0BDB9F68D6FF}" type="datetimeFigureOut">
              <a:rPr lang="en-CA"/>
              <a:pPr>
                <a:defRPr/>
              </a:pPr>
              <a:t>14/01/2012</a:t>
            </a:fld>
            <a:endParaRPr lang="en-C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BDFEF-AC44-4FD0-AAC5-BAA6805AB948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49DE9D1-6F64-4F9E-B445-3215B9F39976}" type="datetime1">
              <a:rPr lang="en-CA"/>
              <a:pPr>
                <a:defRPr/>
              </a:pPr>
              <a:t>14/01/2012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8A67817-52D0-4598-B117-D84424F94428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7EDC5-0A20-4962-B43B-DE25202B6AD5}" type="datetimeFigureOut">
              <a:rPr lang="en-CA"/>
              <a:pPr>
                <a:defRPr/>
              </a:pPr>
              <a:t>14/01/2012</a:t>
            </a:fld>
            <a:endParaRPr lang="en-CA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2AE87-4BC0-4965-A897-68895775972A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755D3-809E-4F9F-A8F7-799DD66F7571}" type="datetimeFigureOut">
              <a:rPr lang="en-CA"/>
              <a:pPr>
                <a:defRPr/>
              </a:pPr>
              <a:t>14/01/2012</a:t>
            </a:fld>
            <a:endParaRPr lang="en-CA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1F0BA-F6B0-42F7-9C41-0A916212E996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F5712-E749-401D-9DA0-1DEF445A167F}" type="datetimeFigureOut">
              <a:rPr lang="en-CA"/>
              <a:pPr>
                <a:defRPr/>
              </a:pPr>
              <a:t>14/01/2012</a:t>
            </a:fld>
            <a:endParaRPr lang="en-CA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D9068-F5C2-4699-A3B1-574B5EF5B481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0D596-8BC9-4CE8-8204-7645815CE4C8}" type="datetimeFigureOut">
              <a:rPr lang="en-CA"/>
              <a:pPr>
                <a:defRPr/>
              </a:pPr>
              <a:t>14/01/2012</a:t>
            </a:fld>
            <a:endParaRPr lang="en-C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1D27E-84F2-4B13-B221-D3476DED3607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30656-A11F-4347-AE05-6CCAD0E107BF}" type="datetimeFigureOut">
              <a:rPr lang="en-CA"/>
              <a:pPr>
                <a:defRPr/>
              </a:pPr>
              <a:t>14/01/2012</a:t>
            </a:fld>
            <a:endParaRPr lang="en-C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77D0F-B2CC-493B-903E-E808ADBBB2F5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10B02-F5E2-4CFC-9294-C483F96CCBDD}" type="datetimeFigureOut">
              <a:rPr lang="en-CA"/>
              <a:pPr>
                <a:defRPr/>
              </a:pPr>
              <a:t>14/01/2012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9A3DD-40E7-4D8B-B6C5-75BA3BFE00CB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6DA63-5146-4CC9-89C8-6822D73FEAFA}" type="datetimeFigureOut">
              <a:rPr lang="en-CA"/>
              <a:pPr>
                <a:defRPr/>
              </a:pPr>
              <a:t>14/01/2012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5F782-6C23-4B05-8A6B-A01A00805BEE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92100" y="73025"/>
            <a:ext cx="2551113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778125" y="6100763"/>
            <a:ext cx="35147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7"/>
          <p:cNvCxnSpPr/>
          <p:nvPr userDrawn="1"/>
        </p:nvCxnSpPr>
        <p:spPr>
          <a:xfrm>
            <a:off x="250825" y="1341438"/>
            <a:ext cx="856932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8"/>
          <p:cNvCxnSpPr/>
          <p:nvPr userDrawn="1"/>
        </p:nvCxnSpPr>
        <p:spPr>
          <a:xfrm>
            <a:off x="250825" y="5876925"/>
            <a:ext cx="856932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Picture 3" descr="CCC_logo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732588" y="6035675"/>
            <a:ext cx="782637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CBC Logo Red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7934325" y="6035675"/>
            <a:ext cx="719138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2"/>
          <p:cNvSpPr/>
          <p:nvPr userDrawn="1"/>
        </p:nvSpPr>
        <p:spPr>
          <a:xfrm>
            <a:off x="3600450" y="892175"/>
            <a:ext cx="45720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b="1" dirty="0">
                <a:latin typeface="+mn-lt"/>
              </a:rPr>
              <a:t>January 12-15th, 2012, Whistler Olympic Park</a:t>
            </a:r>
            <a:endParaRPr lang="en-CA" dirty="0">
              <a:latin typeface="+mn-l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499D05-D799-4A6C-854A-84DD02B7464A}" type="datetime1">
              <a:rPr lang="en-CA"/>
              <a:pPr>
                <a:defRPr/>
              </a:pPr>
              <a:t>14/01/2012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A27338A-4C4F-471C-BCFF-90261D36C003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CA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5B7DF46-2E78-4892-B005-62C04FA020E7}" type="datetime1">
              <a:rPr lang="en-CA"/>
              <a:pPr>
                <a:defRPr/>
              </a:pPr>
              <a:t>14/01/2012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6A3C797-47E4-45A6-BCA6-0BD1456A50DD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292100" y="73025"/>
            <a:ext cx="2551113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7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2778125" y="6100763"/>
            <a:ext cx="35147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 userDrawn="1"/>
        </p:nvSpPr>
        <p:spPr>
          <a:xfrm>
            <a:off x="3046413" y="0"/>
            <a:ext cx="5456237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800" b="1" dirty="0">
                <a:latin typeface="+mn-lt"/>
              </a:rPr>
              <a:t>2012 Haywood NorAm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800" b="1" dirty="0">
                <a:latin typeface="+mn-lt"/>
              </a:rPr>
              <a:t>World </a:t>
            </a:r>
            <a:r>
              <a:rPr lang="en-CA" sz="2800" b="1" dirty="0" err="1">
                <a:latin typeface="+mn-lt"/>
              </a:rPr>
              <a:t>Jr</a:t>
            </a:r>
            <a:r>
              <a:rPr lang="en-CA" sz="2800" b="1" dirty="0">
                <a:latin typeface="+mn-lt"/>
              </a:rPr>
              <a:t>/U23 Trials/BC Cup #1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50825" y="1341438"/>
            <a:ext cx="856932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250825" y="5876925"/>
            <a:ext cx="856932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31" name="Picture 3" descr="CCC_logo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6732588" y="6035675"/>
            <a:ext cx="782637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4" descr="CCBC Logo Red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7934325" y="6035675"/>
            <a:ext cx="719138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 userDrawn="1"/>
        </p:nvSpPr>
        <p:spPr>
          <a:xfrm>
            <a:off x="3600450" y="892175"/>
            <a:ext cx="45720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b="1" dirty="0">
                <a:latin typeface="+mn-lt"/>
              </a:rPr>
              <a:t>January 12-15th, 2012, Whistler Olympic Park</a:t>
            </a:r>
            <a:endParaRPr lang="en-CA" dirty="0">
              <a:latin typeface="+mn-lt"/>
            </a:endParaRPr>
          </a:p>
        </p:txBody>
      </p:sp>
      <p:pic>
        <p:nvPicPr>
          <p:cNvPr id="1034" name="Picture 1"/>
          <p:cNvPicPr>
            <a:picLocks noChangeAspect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295275" y="5938838"/>
            <a:ext cx="2244725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127AC8-F621-4630-AFEF-4D1BC3157D9A}" type="datetimeFigureOut">
              <a:rPr lang="en-CA"/>
              <a:pPr>
                <a:defRPr/>
              </a:pPr>
              <a:t>14/01/2012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0AC9DF5-E6C5-4F32-A768-3E19A67CE19C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2560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470962-1641-46EB-BF7B-5C7FF54F10C6}" type="datetimeFigureOut">
              <a:rPr lang="en-CA"/>
              <a:pPr>
                <a:defRPr/>
              </a:pPr>
              <a:t>14/01/2012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7B6DD8-C96C-40A4-9FF1-1559C9710BCF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378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AE3024F-0AE8-4101-8923-8CAE55C6D993}" type="datetimeFigureOut">
              <a:rPr lang="en-CA"/>
              <a:pPr>
                <a:defRPr/>
              </a:pPr>
              <a:t>14/01/2012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A5255EF-F2FB-4176-881E-465A6C8AB3A3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6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92100" y="73025"/>
            <a:ext cx="2551113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7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778125" y="6100763"/>
            <a:ext cx="35147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046413" y="0"/>
            <a:ext cx="5456237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800" b="1" dirty="0">
                <a:latin typeface="+mn-lt"/>
              </a:rPr>
              <a:t>2012 Haywood NorAm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800" b="1" dirty="0">
                <a:latin typeface="+mn-lt"/>
              </a:rPr>
              <a:t>World Junior/U23 Trials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50825" y="1341438"/>
            <a:ext cx="856932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50825" y="5876925"/>
            <a:ext cx="856932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0183" name="Picture 3" descr="CCC_logo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732588" y="6035675"/>
            <a:ext cx="782637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4" name="Picture 4" descr="CCBC Logo Red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934325" y="6035675"/>
            <a:ext cx="719138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5" name="Picture 13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55600" y="5984875"/>
            <a:ext cx="2055813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3600450" y="892175"/>
            <a:ext cx="45720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b="1" dirty="0">
                <a:latin typeface="+mn-lt"/>
              </a:rPr>
              <a:t>January 12-15th, 2012, Whistler Olympic Park</a:t>
            </a:r>
            <a:endParaRPr lang="en-CA" dirty="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624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EC63C6-F125-459A-8CBE-06E38D4380E0}" type="datetimeFigureOut">
              <a:rPr lang="en-CA"/>
              <a:pPr>
                <a:defRPr/>
              </a:pPr>
              <a:t>14/01/2012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BDF5265-5C19-453E-AC12-6D6520486040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istlerblackcomb.com/weather/forecas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whistlerolympicpark.com/weather" TargetMode="External"/><Relationship Id="rId4" Type="http://schemas.openxmlformats.org/officeDocument/2006/relationships/hyperlink" Target="http://www.weatheroffice.gc.ca/forecast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jpe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jpe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100" y="73025"/>
            <a:ext cx="2551113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2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8125" y="6100763"/>
            <a:ext cx="35147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250825" y="1341438"/>
            <a:ext cx="856932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50825" y="5876925"/>
            <a:ext cx="856932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6805" name="Picture 3" descr="CCC_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32588" y="6035675"/>
            <a:ext cx="782637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6" name="Picture 4" descr="CCBC Logo Re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34325" y="6035675"/>
            <a:ext cx="719138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7" name="Rectangle 1"/>
          <p:cNvSpPr>
            <a:spLocks noChangeArrowheads="1"/>
          </p:cNvSpPr>
          <p:nvPr/>
        </p:nvSpPr>
        <p:spPr bwMode="auto">
          <a:xfrm>
            <a:off x="3600450" y="892175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b="1">
                <a:latin typeface="Calibri" pitchFamily="34" charset="0"/>
              </a:rPr>
              <a:t>January 12-15th, 2012, Whistler Olympic Park</a:t>
            </a:r>
            <a:endParaRPr lang="en-CA">
              <a:latin typeface="Calibri" pitchFamily="34" charset="0"/>
            </a:endParaRPr>
          </a:p>
        </p:txBody>
      </p:sp>
      <p:sp>
        <p:nvSpPr>
          <p:cNvPr id="76808" name="Title 1"/>
          <p:cNvSpPr txBox="1">
            <a:spLocks/>
          </p:cNvSpPr>
          <p:nvPr/>
        </p:nvSpPr>
        <p:spPr bwMode="auto">
          <a:xfrm>
            <a:off x="488950" y="1916113"/>
            <a:ext cx="81470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CA" sz="4400">
                <a:latin typeface="Calibri" pitchFamily="34" charset="0"/>
              </a:rPr>
              <a:t>TEAM CAPTAINS MEETING</a:t>
            </a:r>
          </a:p>
        </p:txBody>
      </p:sp>
      <p:sp>
        <p:nvSpPr>
          <p:cNvPr id="76809" name="TextBox 2"/>
          <p:cNvSpPr txBox="1">
            <a:spLocks noChangeArrowheads="1"/>
          </p:cNvSpPr>
          <p:nvPr/>
        </p:nvSpPr>
        <p:spPr bwMode="auto">
          <a:xfrm>
            <a:off x="1223963" y="3717925"/>
            <a:ext cx="67881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3200">
                <a:latin typeface="Calibri" pitchFamily="34" charset="0"/>
              </a:rPr>
              <a:t>INTERVAL START</a:t>
            </a:r>
          </a:p>
        </p:txBody>
      </p:sp>
      <p:sp>
        <p:nvSpPr>
          <p:cNvPr id="76810" name="TextBox 3"/>
          <p:cNvSpPr txBox="1">
            <a:spLocks noChangeArrowheads="1"/>
          </p:cNvSpPr>
          <p:nvPr/>
        </p:nvSpPr>
        <p:spPr bwMode="auto">
          <a:xfrm>
            <a:off x="3094038" y="4303713"/>
            <a:ext cx="26654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2400">
                <a:latin typeface="Calibri" pitchFamily="34" charset="0"/>
              </a:rPr>
              <a:t>JANUARY 15,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484313"/>
            <a:ext cx="8280400" cy="423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0" y="1557338"/>
            <a:ext cx="9144000" cy="57943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compatLnSpc="0"/>
          <a:lstStyle/>
          <a:p>
            <a:pPr marL="342720" indent="-341280" algn="ctr" fontAlgn="auto" hangingPunct="0">
              <a:spcBef>
                <a:spcPts val="799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WEATHER FORECAST</a:t>
            </a:r>
          </a:p>
        </p:txBody>
      </p:sp>
      <p:sp>
        <p:nvSpPr>
          <p:cNvPr id="97282" name="TextBox 2"/>
          <p:cNvSpPr txBox="1">
            <a:spLocks noChangeArrowheads="1"/>
          </p:cNvSpPr>
          <p:nvPr/>
        </p:nvSpPr>
        <p:spPr bwMode="auto">
          <a:xfrm>
            <a:off x="684213" y="2276475"/>
            <a:ext cx="8105775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2800">
                <a:latin typeface="Calibri" pitchFamily="34" charset="0"/>
                <a:hlinkClick r:id="rId3"/>
              </a:rPr>
              <a:t>http://www.whistlerblackcomb.com/weather/forecast</a:t>
            </a:r>
            <a:endParaRPr lang="en-CA" sz="2800">
              <a:latin typeface="Calibri" pitchFamily="34" charset="0"/>
            </a:endParaRPr>
          </a:p>
          <a:p>
            <a:endParaRPr lang="en-CA" sz="2800">
              <a:latin typeface="Calibri" pitchFamily="34" charset="0"/>
            </a:endParaRPr>
          </a:p>
          <a:p>
            <a:r>
              <a:rPr lang="en-CA" sz="2800">
                <a:latin typeface="Calibri" pitchFamily="34" charset="0"/>
                <a:hlinkClick r:id="rId4"/>
              </a:rPr>
              <a:t>http://www.weatheroffice.gc.ca/forecast</a:t>
            </a:r>
            <a:endParaRPr lang="en-CA" sz="2800">
              <a:latin typeface="Calibri" pitchFamily="34" charset="0"/>
            </a:endParaRPr>
          </a:p>
          <a:p>
            <a:endParaRPr lang="en-CA" sz="2800">
              <a:latin typeface="Calibri" pitchFamily="34" charset="0"/>
            </a:endParaRPr>
          </a:p>
          <a:p>
            <a:r>
              <a:rPr lang="en-CA" sz="2800">
                <a:latin typeface="Calibri" pitchFamily="34" charset="0"/>
                <a:hlinkClick r:id="rId5"/>
              </a:rPr>
              <a:t>http://www.whistlerolympicpark.com/weather</a:t>
            </a:r>
            <a:endParaRPr lang="en-CA" sz="2800">
              <a:latin typeface="Calibri" pitchFamily="34" charset="0"/>
            </a:endParaRPr>
          </a:p>
          <a:p>
            <a:endParaRPr lang="en-CA" sz="2800">
              <a:latin typeface="Calibri" pitchFamily="34" charset="0"/>
            </a:endParaRPr>
          </a:p>
          <a:p>
            <a:endParaRPr lang="en-CA" sz="2800">
              <a:latin typeface="Calibri" pitchFamily="34" charset="0"/>
            </a:endParaRPr>
          </a:p>
          <a:p>
            <a:endParaRPr lang="en-CA" sz="2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0" y="3068638"/>
            <a:ext cx="9144000" cy="57943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compatLnSpc="0"/>
          <a:lstStyle/>
          <a:p>
            <a:pPr marL="342720" indent="-341280" algn="ctr" fontAlgn="auto" hangingPunct="0">
              <a:spcBef>
                <a:spcPts val="799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STADIUM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" y="304800"/>
            <a:ext cx="8305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150" y="319088"/>
            <a:ext cx="8267700" cy="621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extBox 19"/>
          <p:cNvSpPr txBox="1">
            <a:spLocks noChangeArrowheads="1"/>
          </p:cNvSpPr>
          <p:nvPr/>
        </p:nvSpPr>
        <p:spPr bwMode="auto">
          <a:xfrm>
            <a:off x="3059113" y="2781300"/>
            <a:ext cx="29432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4000" b="1">
                <a:latin typeface="Calibri" pitchFamily="34" charset="0"/>
              </a:rPr>
              <a:t>Course Maps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1" name="Picture 1" descr="NorAm U23 Interval Start 5 km.pdf - Adobe Reader"/>
          <p:cNvPicPr>
            <a:picLocks noChangeAspect="1"/>
          </p:cNvPicPr>
          <p:nvPr/>
        </p:nvPicPr>
        <p:blipFill>
          <a:blip r:embed="rId3"/>
          <a:srcRect l="28506" t="21924" r="26120" b="11142"/>
          <a:stretch>
            <a:fillRect/>
          </a:stretch>
        </p:blipFill>
        <p:spPr bwMode="auto">
          <a:xfrm>
            <a:off x="323850" y="115888"/>
            <a:ext cx="8432800" cy="663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69" name="Picture 1" descr="BC-Cup-1-New-Interval-Classic-2.5-km.pdf - Adobe Reader"/>
          <p:cNvPicPr>
            <a:picLocks noChangeAspect="1"/>
          </p:cNvPicPr>
          <p:nvPr/>
        </p:nvPicPr>
        <p:blipFill>
          <a:blip r:embed="rId3"/>
          <a:srcRect l="25821" t="18845" r="23880" b="7782"/>
          <a:stretch>
            <a:fillRect/>
          </a:stretch>
        </p:blipFill>
        <p:spPr bwMode="auto">
          <a:xfrm>
            <a:off x="250825" y="26988"/>
            <a:ext cx="8615363" cy="669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0" y="1484313"/>
            <a:ext cx="9144000" cy="57943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compatLnSpc="0"/>
          <a:lstStyle/>
          <a:p>
            <a:pPr marL="342720" indent="-341280" algn="ctr" fontAlgn="auto" hangingPunct="0">
              <a:spcBef>
                <a:spcPts val="799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SKI TESTING AND WARMING UP</a:t>
            </a:r>
          </a:p>
        </p:txBody>
      </p:sp>
      <p:sp>
        <p:nvSpPr>
          <p:cNvPr id="111618" name="TextBox 4"/>
          <p:cNvSpPr txBox="1">
            <a:spLocks noChangeArrowheads="1"/>
          </p:cNvSpPr>
          <p:nvPr/>
        </p:nvSpPr>
        <p:spPr bwMode="auto">
          <a:xfrm>
            <a:off x="900113" y="2349500"/>
            <a:ext cx="6767512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CA" sz="2400" b="1">
                <a:latin typeface="Calibri" pitchFamily="34" charset="0"/>
              </a:rPr>
              <a:t>Wax testing locations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CA" sz="2400" b="1">
                <a:latin typeface="Calibri" pitchFamily="34" charset="0"/>
              </a:rPr>
              <a:t>Warm-up area</a:t>
            </a:r>
          </a:p>
          <a:p>
            <a:pPr marL="742950" lvl="1" indent="-285750">
              <a:buFont typeface="Arial" charset="0"/>
              <a:buChar char="•"/>
            </a:pPr>
            <a:r>
              <a:rPr lang="en-CA" sz="2400" b="1">
                <a:latin typeface="Calibri" pitchFamily="34" charset="0"/>
              </a:rPr>
              <a:t>Ski test area</a:t>
            </a:r>
          </a:p>
          <a:p>
            <a:pPr marL="742950" lvl="1" indent="-285750">
              <a:buFont typeface="Arial" charset="0"/>
              <a:buChar char="•"/>
            </a:pPr>
            <a:r>
              <a:rPr lang="en-CA" sz="2400" b="1">
                <a:latin typeface="Calibri" pitchFamily="34" charset="0"/>
              </a:rPr>
              <a:t>Testing on course after men finished</a:t>
            </a:r>
          </a:p>
          <a:p>
            <a:pPr marL="742950" lvl="1" indent="-285750">
              <a:buFont typeface="Arial" charset="0"/>
              <a:buChar char="•"/>
            </a:pPr>
            <a:r>
              <a:rPr lang="en-CA" sz="2400" b="1">
                <a:latin typeface="Calibri" pitchFamily="34" charset="0"/>
              </a:rPr>
              <a:t>Upper trail to jump &amp; back over bridge</a:t>
            </a:r>
          </a:p>
          <a:p>
            <a:pPr>
              <a:buFontTx/>
              <a:buChar char="•"/>
            </a:pPr>
            <a:r>
              <a:rPr lang="en-CA" sz="2400" b="1">
                <a:latin typeface="Calibri" pitchFamily="34" charset="0"/>
              </a:rPr>
              <a:t>No testing equipment on course</a:t>
            </a:r>
          </a:p>
          <a:p>
            <a:pPr>
              <a:buFontTx/>
              <a:buChar char="•"/>
            </a:pPr>
            <a:r>
              <a:rPr lang="en-CA" sz="2400" b="1">
                <a:latin typeface="Calibri" pitchFamily="34" charset="0"/>
              </a:rPr>
              <a:t>Testing in direction of travel on race course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0" y="1414463"/>
            <a:ext cx="9144000" cy="57943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compatLnSpc="0"/>
          <a:lstStyle/>
          <a:p>
            <a:pPr marL="342720" indent="-341280" algn="ctr" fontAlgn="auto" hangingPunct="0">
              <a:spcBef>
                <a:spcPts val="799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COURSE PREPARATION AND GROOMING</a:t>
            </a:r>
          </a:p>
        </p:txBody>
      </p:sp>
      <p:sp>
        <p:nvSpPr>
          <p:cNvPr id="113666" name="Freeform 2"/>
          <p:cNvSpPr>
            <a:spLocks noChangeArrowheads="1"/>
          </p:cNvSpPr>
          <p:nvPr/>
        </p:nvSpPr>
        <p:spPr bwMode="auto">
          <a:xfrm>
            <a:off x="395288" y="1989138"/>
            <a:ext cx="8350250" cy="3378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lvl="1">
              <a:lnSpc>
                <a:spcPct val="150000"/>
              </a:lnSpc>
              <a:buFontTx/>
              <a:buChar char="•"/>
            </a:pPr>
            <a:r>
              <a:rPr lang="en-US" sz="24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Schedule for grooming – after 4:00 p.m.</a:t>
            </a:r>
          </a:p>
          <a:p>
            <a:pPr lvl="1">
              <a:lnSpc>
                <a:spcPct val="150000"/>
              </a:lnSpc>
              <a:buFontTx/>
              <a:buChar char="•"/>
            </a:pPr>
            <a:r>
              <a:rPr lang="en-CA" sz="24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2 tracks – Red 5 km NorAm course</a:t>
            </a:r>
          </a:p>
          <a:p>
            <a:pPr lvl="1">
              <a:lnSpc>
                <a:spcPct val="150000"/>
              </a:lnSpc>
              <a:buFontTx/>
              <a:buChar char="•"/>
            </a:pPr>
            <a:r>
              <a:rPr lang="en-CA" sz="24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4 tracks – BC Cup course</a:t>
            </a:r>
            <a:endParaRPr lang="en-US" sz="2400" b="1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 lvl="1">
              <a:lnSpc>
                <a:spcPct val="150000"/>
              </a:lnSpc>
              <a:buFontTx/>
              <a:buChar char="•"/>
            </a:pPr>
            <a:r>
              <a:rPr lang="en-US" sz="24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Interval start</a:t>
            </a:r>
          </a:p>
          <a:p>
            <a:pPr marL="1143000" lvl="2" indent="-228600">
              <a:lnSpc>
                <a:spcPct val="150000"/>
              </a:lnSpc>
              <a:buFontTx/>
              <a:buChar char="•"/>
            </a:pPr>
            <a:r>
              <a:rPr lang="en-US" sz="24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NorAms – 30 seconds</a:t>
            </a:r>
          </a:p>
          <a:p>
            <a:pPr marL="1143000" lvl="2" indent="-228600">
              <a:lnSpc>
                <a:spcPct val="150000"/>
              </a:lnSpc>
              <a:buFontTx/>
              <a:buChar char="•"/>
            </a:pPr>
            <a:r>
              <a:rPr lang="en-CA" sz="24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BC Cup – 15 seconds</a:t>
            </a:r>
            <a:endParaRPr lang="en-US" sz="2400" b="1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Box 1"/>
          <p:cNvSpPr txBox="1">
            <a:spLocks noChangeArrowheads="1"/>
          </p:cNvSpPr>
          <p:nvPr/>
        </p:nvSpPr>
        <p:spPr bwMode="auto">
          <a:xfrm>
            <a:off x="2484438" y="1916113"/>
            <a:ext cx="416083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3200" b="1">
                <a:latin typeface="Calibri" pitchFamily="34" charset="0"/>
              </a:rPr>
              <a:t>PRESENTING SPONSOR</a:t>
            </a:r>
          </a:p>
        </p:txBody>
      </p:sp>
      <p:pic>
        <p:nvPicPr>
          <p:cNvPr id="78850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2924175"/>
            <a:ext cx="521652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Freeform 1"/>
          <p:cNvSpPr>
            <a:spLocks noChangeArrowheads="1"/>
          </p:cNvSpPr>
          <p:nvPr/>
        </p:nvSpPr>
        <p:spPr bwMode="auto">
          <a:xfrm>
            <a:off x="-36513" y="1484313"/>
            <a:ext cx="9144001" cy="57943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39725" algn="ctr" hangingPunct="0">
              <a:spcBef>
                <a:spcPts val="800"/>
              </a:spcBef>
            </a:pPr>
            <a:r>
              <a:rPr lang="en-US" sz="3200" b="1">
                <a:solidFill>
                  <a:srgbClr val="000000"/>
                </a:solidFill>
                <a:latin typeface="Calibri" pitchFamily="34" charset="0"/>
                <a:ea typeface="Microsoft YaHei"/>
                <a:cs typeface="Microsoft YaHei"/>
              </a:rPr>
              <a:t>GENERAL INFORMATION FROM THE TD/RD</a:t>
            </a:r>
          </a:p>
        </p:txBody>
      </p:sp>
      <p:sp>
        <p:nvSpPr>
          <p:cNvPr id="115714" name="TextBox 2"/>
          <p:cNvSpPr txBox="1">
            <a:spLocks noChangeArrowheads="1"/>
          </p:cNvSpPr>
          <p:nvPr/>
        </p:nvSpPr>
        <p:spPr bwMode="auto">
          <a:xfrm>
            <a:off x="1258888" y="2708275"/>
            <a:ext cx="6553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CA" sz="2400" b="1">
                <a:latin typeface="Calibri" pitchFamily="34" charset="0"/>
              </a:rPr>
              <a:t>General comments from </a:t>
            </a:r>
            <a:r>
              <a:rPr lang="en-CA" sz="24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Technical</a:t>
            </a:r>
            <a:r>
              <a:rPr lang="en-CA" sz="2400" b="1">
                <a:latin typeface="Calibri" pitchFamily="34" charset="0"/>
              </a:rPr>
              <a:t> Delegate</a:t>
            </a:r>
            <a:br>
              <a:rPr lang="en-CA" sz="2400" b="1">
                <a:latin typeface="Calibri" pitchFamily="34" charset="0"/>
              </a:rPr>
            </a:br>
            <a:endParaRPr lang="en-CA" sz="2400" b="1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CA" sz="2400" b="1">
                <a:latin typeface="Calibri" pitchFamily="34" charset="0"/>
              </a:rPr>
              <a:t>General comments from Race Director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-36513" y="1484313"/>
            <a:ext cx="9144001" cy="57943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compatLnSpc="0"/>
          <a:lstStyle/>
          <a:p>
            <a:pPr marL="342720" indent="-341280" algn="ctr" fontAlgn="auto" hangingPunct="0">
              <a:spcBef>
                <a:spcPts val="799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GENERAL INFORMATION FROM THE OC</a:t>
            </a:r>
          </a:p>
        </p:txBody>
      </p:sp>
      <p:sp>
        <p:nvSpPr>
          <p:cNvPr id="117762" name="TextBox 1"/>
          <p:cNvSpPr txBox="1">
            <a:spLocks noChangeArrowheads="1"/>
          </p:cNvSpPr>
          <p:nvPr/>
        </p:nvSpPr>
        <p:spPr bwMode="auto">
          <a:xfrm>
            <a:off x="1193800" y="2133600"/>
            <a:ext cx="7265988" cy="292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CA" sz="2400" b="1">
                <a:latin typeface="Calibri" pitchFamily="34" charset="0"/>
              </a:rPr>
              <a:t>Venue access</a:t>
            </a:r>
          </a:p>
          <a:p>
            <a:pPr marL="742950" lvl="1" indent="-285750">
              <a:buFontTx/>
              <a:buChar char="•"/>
            </a:pPr>
            <a:r>
              <a:rPr lang="en-CA" sz="2400" b="1">
                <a:latin typeface="Calibri" pitchFamily="34" charset="0"/>
              </a:rPr>
              <a:t>Until 11:00 p.m.</a:t>
            </a:r>
          </a:p>
          <a:p>
            <a:pPr marL="742950" lvl="1" indent="-285750">
              <a:buFontTx/>
              <a:buChar char="•"/>
            </a:pPr>
            <a:r>
              <a:rPr lang="en-CA" sz="2400" b="1">
                <a:latin typeface="Calibri" pitchFamily="34" charset="0"/>
              </a:rPr>
              <a:t>Contact John @ 604-966-4258 </a:t>
            </a:r>
          </a:p>
          <a:p>
            <a:pPr>
              <a:buFontTx/>
              <a:buChar char="•"/>
            </a:pPr>
            <a:r>
              <a:rPr lang="en-CA" sz="2400" b="1">
                <a:latin typeface="Calibri" pitchFamily="34" charset="0"/>
              </a:rPr>
              <a:t>Egress</a:t>
            </a:r>
          </a:p>
          <a:p>
            <a:pPr marL="742950" lvl="1" indent="-285750">
              <a:buFontTx/>
              <a:buChar char="•"/>
            </a:pPr>
            <a:r>
              <a:rPr lang="en-CA" sz="2400" b="1">
                <a:latin typeface="Calibri" pitchFamily="34" charset="0"/>
              </a:rPr>
              <a:t>Return wax cabin keys</a:t>
            </a:r>
          </a:p>
          <a:p>
            <a:pPr marL="742950" lvl="1" indent="-285750">
              <a:buFontTx/>
              <a:buChar char="•"/>
            </a:pPr>
            <a:r>
              <a:rPr lang="en-CA" sz="2400" b="1">
                <a:latin typeface="Calibri" pitchFamily="34" charset="0"/>
              </a:rPr>
              <a:t>Access from upper lot</a:t>
            </a:r>
          </a:p>
          <a:p>
            <a:pPr>
              <a:buFontTx/>
              <a:buChar char="•"/>
            </a:pPr>
            <a:r>
              <a:rPr lang="en-CA" sz="2400" b="1">
                <a:latin typeface="Calibri" pitchFamily="34" charset="0"/>
              </a:rPr>
              <a:t>Thanks!</a:t>
            </a:r>
          </a:p>
          <a:p>
            <a:endParaRPr lang="en-CA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09" name="Picture 3" descr="icebreaker_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538" y="2565400"/>
            <a:ext cx="8572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0" name="Picture 4" descr="me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2138" y="2986088"/>
            <a:ext cx="11811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1" name="Picture 5" descr="clifbar_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3938588"/>
            <a:ext cx="40957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2" name="Picture 6" descr="Rocky Mountain Chocolate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87538" y="2565400"/>
            <a:ext cx="11144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3" name="Picture 7" descr="Whistler Cook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14725" y="2765425"/>
            <a:ext cx="8096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4" name="Picture 8" descr="Sports Stop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10125" y="2986088"/>
            <a:ext cx="1352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5" name="Picture 9" descr="Market Place IGA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189288" y="3973513"/>
            <a:ext cx="13716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6" name="Picture 10" descr="Samurai Sushi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9588" y="5421313"/>
            <a:ext cx="16287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7" name="Picture 12" descr="Teck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411538" y="1746250"/>
            <a:ext cx="1149350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8" name="Picture 13" descr="HostingBC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486400" y="1528763"/>
            <a:ext cx="28575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9" name="Picture 14" descr="Whistler Brewi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887538" y="3471863"/>
            <a:ext cx="9906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20" name="Picture 15" descr="Scandinave Spa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876800" y="3832225"/>
            <a:ext cx="1285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21" name="Picture 16" descr="Whistler Chocolates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856413" y="3802063"/>
            <a:ext cx="12668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22" name="Picture 17" descr="Ryders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870075" y="4538663"/>
            <a:ext cx="14287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23" name="Picture 18" descr="Save On Foods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584450" y="5414963"/>
            <a:ext cx="12096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24" name="Picture 19" descr="WOP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7739063" y="4729163"/>
            <a:ext cx="7715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25" name="Picture 20" descr="Athletes Centre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795838" y="4630738"/>
            <a:ext cx="13811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26" name="Picture 21" descr="Whistler Sport Legacies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6661150" y="4835525"/>
            <a:ext cx="8286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27" name="Picture 22" descr="Tourism Whistler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5138738" y="5324475"/>
            <a:ext cx="10572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28" name="Picture 23" descr="Executive Suites Squamish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3635375" y="4811713"/>
            <a:ext cx="1057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29" name="Picture 1"/>
          <p:cNvPicPr>
            <a:picLocks noChangeAspect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509588" y="1517650"/>
            <a:ext cx="1998662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extBox 1"/>
          <p:cNvSpPr txBox="1">
            <a:spLocks noChangeArrowheads="1"/>
          </p:cNvSpPr>
          <p:nvPr/>
        </p:nvSpPr>
        <p:spPr bwMode="auto">
          <a:xfrm>
            <a:off x="1979613" y="2070100"/>
            <a:ext cx="4968875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  <a:ea typeface="Lucida Sans Unicode" pitchFamily="34" charset="0"/>
                <a:cs typeface="Tahoma" pitchFamily="34" charset="0"/>
              </a:rPr>
              <a:t>Sign In Reminder &amp; DNS</a:t>
            </a:r>
          </a:p>
          <a:p>
            <a:r>
              <a:rPr lang="en-US" b="1">
                <a:latin typeface="Calibri" pitchFamily="34" charset="0"/>
                <a:ea typeface="Lucida Sans Unicode" pitchFamily="34" charset="0"/>
                <a:cs typeface="Tahoma" pitchFamily="34" charset="0"/>
              </a:rPr>
              <a:t>Introduction of the OC and the Jury</a:t>
            </a:r>
          </a:p>
          <a:p>
            <a:r>
              <a:rPr lang="en-US" b="1">
                <a:latin typeface="Calibri" pitchFamily="34" charset="0"/>
                <a:ea typeface="Lucida Sans Unicode" pitchFamily="34" charset="0"/>
                <a:cs typeface="Tahoma" pitchFamily="34" charset="0"/>
              </a:rPr>
              <a:t>Entries and Draw</a:t>
            </a:r>
          </a:p>
          <a:p>
            <a:r>
              <a:rPr lang="en-US" b="1">
                <a:latin typeface="Calibri" pitchFamily="34" charset="0"/>
                <a:ea typeface="Lucida Sans Unicode" pitchFamily="34" charset="0"/>
                <a:cs typeface="Tahoma" pitchFamily="34" charset="0"/>
              </a:rPr>
              <a:t>Venue Overview</a:t>
            </a:r>
          </a:p>
          <a:p>
            <a:r>
              <a:rPr lang="en-US" b="1">
                <a:latin typeface="Calibri" pitchFamily="34" charset="0"/>
                <a:ea typeface="Lucida Sans Unicode" pitchFamily="34" charset="0"/>
                <a:cs typeface="Tahoma" pitchFamily="34" charset="0"/>
              </a:rPr>
              <a:t>Timetable</a:t>
            </a:r>
          </a:p>
          <a:p>
            <a:r>
              <a:rPr lang="en-US" b="1">
                <a:latin typeface="Calibri" pitchFamily="34" charset="0"/>
                <a:ea typeface="Lucida Sans Unicode" pitchFamily="34" charset="0"/>
                <a:cs typeface="Tahoma" pitchFamily="34" charset="0"/>
              </a:rPr>
              <a:t>Weather Forecast</a:t>
            </a:r>
          </a:p>
          <a:p>
            <a:r>
              <a:rPr lang="en-US" b="1">
                <a:latin typeface="Calibri" pitchFamily="34" charset="0"/>
                <a:ea typeface="Lucida Sans Unicode" pitchFamily="34" charset="0"/>
                <a:cs typeface="Tahoma" pitchFamily="34" charset="0"/>
              </a:rPr>
              <a:t>Stadium</a:t>
            </a:r>
          </a:p>
          <a:p>
            <a:r>
              <a:rPr lang="en-US" b="1">
                <a:latin typeface="Calibri" pitchFamily="34" charset="0"/>
                <a:ea typeface="Lucida Sans Unicode" pitchFamily="34" charset="0"/>
                <a:cs typeface="Tahoma" pitchFamily="34" charset="0"/>
              </a:rPr>
              <a:t>Courses</a:t>
            </a:r>
          </a:p>
          <a:p>
            <a:r>
              <a:rPr lang="en-US" b="1">
                <a:latin typeface="Calibri" pitchFamily="34" charset="0"/>
                <a:ea typeface="Lucida Sans Unicode" pitchFamily="34" charset="0"/>
                <a:cs typeface="Tahoma" pitchFamily="34" charset="0"/>
              </a:rPr>
              <a:t>Ski testing and Warming Up</a:t>
            </a:r>
          </a:p>
          <a:p>
            <a:r>
              <a:rPr lang="en-US" b="1">
                <a:latin typeface="Calibri" pitchFamily="34" charset="0"/>
                <a:ea typeface="Lucida Sans Unicode" pitchFamily="34" charset="0"/>
                <a:cs typeface="Tahoma" pitchFamily="34" charset="0"/>
              </a:rPr>
              <a:t>Course Preparation and Grooming</a:t>
            </a:r>
          </a:p>
          <a:p>
            <a:r>
              <a:rPr lang="en-US" b="1">
                <a:latin typeface="Calibri" pitchFamily="34" charset="0"/>
                <a:ea typeface="Lucida Sans Unicode" pitchFamily="34" charset="0"/>
                <a:cs typeface="Tahoma" pitchFamily="34" charset="0"/>
              </a:rPr>
              <a:t>Information from the TD and CCC Race Director</a:t>
            </a:r>
          </a:p>
          <a:p>
            <a:r>
              <a:rPr lang="en-US" b="1">
                <a:latin typeface="Calibri" pitchFamily="34" charset="0"/>
                <a:ea typeface="Lucida Sans Unicode" pitchFamily="34" charset="0"/>
                <a:cs typeface="Tahoma" pitchFamily="34" charset="0"/>
              </a:rPr>
              <a:t>Information from the OC</a:t>
            </a:r>
            <a:endParaRPr lang="en-CA">
              <a:latin typeface="Calibri" pitchFamily="34" charset="0"/>
              <a:ea typeface="Lucida Sans Unicode" pitchFamily="34" charset="0"/>
              <a:cs typeface="Tahoma" pitchFamily="34" charset="0"/>
            </a:endParaRPr>
          </a:p>
        </p:txBody>
      </p:sp>
      <p:sp>
        <p:nvSpPr>
          <p:cNvPr id="80898" name="TextBox 2"/>
          <p:cNvSpPr txBox="1">
            <a:spLocks noChangeArrowheads="1"/>
          </p:cNvSpPr>
          <p:nvPr/>
        </p:nvSpPr>
        <p:spPr bwMode="auto">
          <a:xfrm>
            <a:off x="3708400" y="1484313"/>
            <a:ext cx="162718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3200">
                <a:latin typeface="Calibri" pitchFamily="34" charset="0"/>
              </a:rPr>
              <a:t>AGENDA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476375" y="1341438"/>
            <a:ext cx="8351838" cy="27241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compatLnSpc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Calibri" pitchFamily="18"/>
                <a:ea typeface="Lucida Sans Unicode" pitchFamily="2"/>
                <a:cs typeface="Tahoma" pitchFamily="2"/>
              </a:rPr>
              <a:t>OC: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tabLst>
                <a:tab pos="914400" algn="l"/>
                <a:tab pos="1828800" algn="l"/>
                <a:tab pos="2743200" algn="l"/>
                <a:tab pos="3657599" algn="l"/>
                <a:tab pos="4572000" algn="l"/>
                <a:tab pos="5486400" algn="l"/>
                <a:tab pos="6400799" algn="l"/>
                <a:tab pos="7315199" algn="l"/>
                <a:tab pos="8229600" algn="l"/>
                <a:tab pos="9144000" algn="l"/>
                <a:tab pos="10058400" algn="l"/>
                <a:tab pos="10332720" algn="l"/>
                <a:tab pos="10782000" algn="l"/>
              </a:tabLst>
              <a:defRPr/>
            </a:pPr>
            <a:r>
              <a:rPr lang="en-US" b="1" dirty="0">
                <a:solidFill>
                  <a:srgbClr val="000000"/>
                </a:solidFill>
                <a:latin typeface="Calibri" pitchFamily="18"/>
                <a:ea typeface="Arial" pitchFamily="2"/>
                <a:cs typeface="Arial" pitchFamily="2"/>
              </a:rPr>
              <a:t>Chairman:		</a:t>
            </a:r>
            <a:r>
              <a:rPr lang="en-US" b="1" i="1" dirty="0">
                <a:solidFill>
                  <a:srgbClr val="000000"/>
                </a:solidFill>
                <a:latin typeface="Calibri" pitchFamily="18"/>
                <a:ea typeface="Arial" pitchFamily="2"/>
                <a:cs typeface="Arial" pitchFamily="2"/>
              </a:rPr>
              <a:t>Len Apedaile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tabLst>
                <a:tab pos="914400" algn="l"/>
                <a:tab pos="1828800" algn="l"/>
                <a:tab pos="2743200" algn="l"/>
                <a:tab pos="3657599" algn="l"/>
                <a:tab pos="4572000" algn="l"/>
                <a:tab pos="5486400" algn="l"/>
                <a:tab pos="6400799" algn="l"/>
                <a:tab pos="7315199" algn="l"/>
                <a:tab pos="8229600" algn="l"/>
                <a:tab pos="9144000" algn="l"/>
                <a:tab pos="10058400" algn="l"/>
                <a:tab pos="10332720" algn="l"/>
                <a:tab pos="10782000" algn="l"/>
              </a:tabLst>
              <a:defRPr/>
            </a:pPr>
            <a:r>
              <a:rPr lang="en-US" b="1" dirty="0">
                <a:solidFill>
                  <a:srgbClr val="000000"/>
                </a:solidFill>
                <a:latin typeface="Calibri" pitchFamily="18"/>
                <a:ea typeface="Arial" pitchFamily="2"/>
                <a:cs typeface="Arial" pitchFamily="2"/>
              </a:rPr>
              <a:t>Chief of Competition:	</a:t>
            </a:r>
            <a:r>
              <a:rPr lang="en-US" b="1" i="1" dirty="0">
                <a:solidFill>
                  <a:srgbClr val="000000"/>
                </a:solidFill>
                <a:latin typeface="Calibri" pitchFamily="18"/>
                <a:ea typeface="Arial" pitchFamily="2"/>
                <a:cs typeface="Arial" pitchFamily="2"/>
              </a:rPr>
              <a:t>Dirk Rohde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tabLst>
                <a:tab pos="914400" algn="l"/>
                <a:tab pos="1828800" algn="l"/>
                <a:tab pos="2743200" algn="l"/>
                <a:tab pos="3657599" algn="l"/>
                <a:tab pos="4572000" algn="l"/>
                <a:tab pos="5486400" algn="l"/>
                <a:tab pos="6400799" algn="l"/>
                <a:tab pos="7315199" algn="l"/>
                <a:tab pos="8229600" algn="l"/>
                <a:tab pos="9144000" algn="l"/>
                <a:tab pos="10058400" algn="l"/>
                <a:tab pos="10332720" algn="l"/>
                <a:tab pos="10782000" algn="l"/>
              </a:tabLst>
              <a:defRPr/>
            </a:pPr>
            <a:r>
              <a:rPr lang="en-US" b="1" dirty="0">
                <a:solidFill>
                  <a:srgbClr val="000000"/>
                </a:solidFill>
                <a:latin typeface="Calibri" pitchFamily="18"/>
                <a:ea typeface="Arial" pitchFamily="2"/>
                <a:cs typeface="Arial" pitchFamily="2"/>
              </a:rPr>
              <a:t>Race Secretary:		Nicola Kilfoy		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tabLst>
                <a:tab pos="914400" algn="l"/>
                <a:tab pos="1828800" algn="l"/>
                <a:tab pos="2743200" algn="l"/>
                <a:tab pos="3657599" algn="l"/>
                <a:tab pos="4572000" algn="l"/>
                <a:tab pos="5486400" algn="l"/>
                <a:tab pos="6400799" algn="l"/>
                <a:tab pos="7315199" algn="l"/>
                <a:tab pos="8229600" algn="l"/>
                <a:tab pos="9144000" algn="l"/>
                <a:tab pos="10058400" algn="l"/>
                <a:tab pos="10332720" algn="l"/>
                <a:tab pos="10782000" algn="l"/>
              </a:tabLst>
              <a:defRPr/>
            </a:pPr>
            <a:r>
              <a:rPr lang="en-US" b="1" dirty="0">
                <a:solidFill>
                  <a:srgbClr val="000000"/>
                </a:solidFill>
                <a:latin typeface="Calibri" pitchFamily="18"/>
                <a:ea typeface="Arial" pitchFamily="2"/>
                <a:cs typeface="Arial" pitchFamily="2"/>
              </a:rPr>
              <a:t>Chief of Timing:		Denis Brown		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tabLst>
                <a:tab pos="914400" algn="l"/>
                <a:tab pos="1828800" algn="l"/>
                <a:tab pos="2743200" algn="l"/>
                <a:tab pos="3657599" algn="l"/>
                <a:tab pos="4572000" algn="l"/>
                <a:tab pos="5486400" algn="l"/>
                <a:tab pos="6400799" algn="l"/>
                <a:tab pos="7315199" algn="l"/>
                <a:tab pos="8229600" algn="l"/>
                <a:tab pos="9144000" algn="l"/>
                <a:tab pos="10058400" algn="l"/>
                <a:tab pos="10332720" algn="l"/>
                <a:tab pos="10782000" algn="l"/>
              </a:tabLst>
              <a:defRPr/>
            </a:pPr>
            <a:r>
              <a:rPr lang="en-US" b="1" dirty="0">
                <a:solidFill>
                  <a:srgbClr val="000000"/>
                </a:solidFill>
                <a:latin typeface="Calibri" pitchFamily="18"/>
                <a:ea typeface="Arial" pitchFamily="2"/>
                <a:cs typeface="Arial" pitchFamily="2"/>
              </a:rPr>
              <a:t>Chief of Course:		Chuck Beebe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tabLst>
                <a:tab pos="914400" algn="l"/>
                <a:tab pos="1828800" algn="l"/>
                <a:tab pos="2743200" algn="l"/>
                <a:tab pos="3657599" algn="l"/>
                <a:tab pos="4572000" algn="l"/>
                <a:tab pos="5486400" algn="l"/>
                <a:tab pos="6400799" algn="l"/>
                <a:tab pos="7315199" algn="l"/>
                <a:tab pos="8229600" algn="l"/>
                <a:tab pos="9144000" algn="l"/>
                <a:tab pos="10058400" algn="l"/>
                <a:tab pos="10332720" algn="l"/>
                <a:tab pos="10782000" algn="l"/>
              </a:tabLst>
              <a:defRPr/>
            </a:pPr>
            <a:r>
              <a:rPr lang="en-US" b="1" dirty="0">
                <a:solidFill>
                  <a:srgbClr val="000000"/>
                </a:solidFill>
                <a:latin typeface="Calibri" pitchFamily="18"/>
                <a:ea typeface="Arial" pitchFamily="2"/>
                <a:cs typeface="Arial" pitchFamily="2"/>
              </a:rPr>
              <a:t>Chief of Stadium:		Delores Franz Los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tabLst>
                <a:tab pos="914400" algn="l"/>
                <a:tab pos="1828800" algn="l"/>
                <a:tab pos="2743200" algn="l"/>
                <a:tab pos="3657599" algn="l"/>
                <a:tab pos="4572000" algn="l"/>
                <a:tab pos="5486400" algn="l"/>
                <a:tab pos="6400799" algn="l"/>
                <a:tab pos="7315199" algn="l"/>
                <a:tab pos="8229600" algn="l"/>
                <a:tab pos="9144000" algn="l"/>
                <a:tab pos="10058400" algn="l"/>
                <a:tab pos="10332720" algn="l"/>
                <a:tab pos="10782000" algn="l"/>
              </a:tabLst>
              <a:defRPr/>
            </a:pPr>
            <a:r>
              <a:rPr lang="en-US" b="1" dirty="0">
                <a:solidFill>
                  <a:srgbClr val="000000"/>
                </a:solidFill>
                <a:latin typeface="Calibri" pitchFamily="18"/>
                <a:ea typeface="Arial" pitchFamily="2"/>
                <a:cs typeface="Arial" pitchFamily="2"/>
              </a:rPr>
              <a:t>Chief of Control:		Jamie Stirling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tabLst>
                <a:tab pos="914400" algn="l"/>
                <a:tab pos="1828800" algn="l"/>
                <a:tab pos="2743200" algn="l"/>
                <a:tab pos="3657599" algn="l"/>
                <a:tab pos="4572000" algn="l"/>
                <a:tab pos="5486400" algn="l"/>
                <a:tab pos="6400799" algn="l"/>
                <a:tab pos="7315199" algn="l"/>
                <a:tab pos="8229600" algn="l"/>
                <a:tab pos="9144000" algn="l"/>
                <a:tab pos="10058400" algn="l"/>
                <a:tab pos="10332720" algn="l"/>
                <a:tab pos="10782000" algn="l"/>
              </a:tabLst>
              <a:defRPr/>
            </a:pPr>
            <a:r>
              <a:rPr lang="en-US" b="1" dirty="0">
                <a:solidFill>
                  <a:srgbClr val="000000"/>
                </a:solidFill>
                <a:latin typeface="Calibri" pitchFamily="18"/>
                <a:ea typeface="Arial" pitchFamily="2"/>
                <a:cs typeface="Arial" pitchFamily="2"/>
              </a:rPr>
              <a:t>Venue Services:		John Heilig	</a:t>
            </a:r>
          </a:p>
        </p:txBody>
      </p:sp>
      <p:sp>
        <p:nvSpPr>
          <p:cNvPr id="82946" name="Freeform 2"/>
          <p:cNvSpPr>
            <a:spLocks noChangeArrowheads="1"/>
          </p:cNvSpPr>
          <p:nvPr/>
        </p:nvSpPr>
        <p:spPr bwMode="auto">
          <a:xfrm>
            <a:off x="1476375" y="4065588"/>
            <a:ext cx="8280400" cy="15557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US" sz="2400" b="1">
                <a:latin typeface="Calibri" pitchFamily="34" charset="0"/>
                <a:ea typeface="Lucida Sans Unicode" pitchFamily="34" charset="0"/>
                <a:cs typeface="Tahoma" pitchFamily="34" charset="0"/>
              </a:rPr>
              <a:t>JURY:</a:t>
            </a:r>
          </a:p>
          <a:p>
            <a:pPr lvl="2"/>
            <a:r>
              <a:rPr lang="en-US" b="1">
                <a:solidFill>
                  <a:srgbClr val="000000"/>
                </a:solidFill>
                <a:latin typeface="Calibri" pitchFamily="34" charset="0"/>
                <a:ea typeface="Lucida Sans Unicode" pitchFamily="34" charset="0"/>
                <a:cs typeface="Arial" charset="0"/>
              </a:rPr>
              <a:t>TD: 			</a:t>
            </a:r>
            <a:r>
              <a:rPr lang="en-US" b="1" i="1">
                <a:solidFill>
                  <a:srgbClr val="000000"/>
                </a:solidFill>
                <a:latin typeface="Calibri" pitchFamily="34" charset="0"/>
                <a:ea typeface="Lucida Sans Unicode" pitchFamily="34" charset="0"/>
                <a:cs typeface="Arial" charset="0"/>
              </a:rPr>
              <a:t>Claude Chabot</a:t>
            </a:r>
          </a:p>
          <a:p>
            <a:pPr lvl="2"/>
            <a:r>
              <a:rPr lang="en-US" b="1">
                <a:solidFill>
                  <a:srgbClr val="000000"/>
                </a:solidFill>
                <a:latin typeface="Calibri" pitchFamily="34" charset="0"/>
                <a:ea typeface="Lucida Sans Unicode" pitchFamily="34" charset="0"/>
                <a:cs typeface="Arial" charset="0"/>
              </a:rPr>
              <a:t>TD assistant: 		</a:t>
            </a:r>
            <a:r>
              <a:rPr lang="en-US" b="1" i="1">
                <a:solidFill>
                  <a:srgbClr val="000000"/>
                </a:solidFill>
                <a:latin typeface="Calibri" pitchFamily="34" charset="0"/>
                <a:ea typeface="Lucida Sans Unicode" pitchFamily="34" charset="0"/>
                <a:cs typeface="Arial" charset="0"/>
              </a:rPr>
              <a:t>Dan Brisbin</a:t>
            </a:r>
          </a:p>
          <a:p>
            <a:pPr lvl="2"/>
            <a:r>
              <a:rPr lang="en-US" b="1">
                <a:solidFill>
                  <a:srgbClr val="000000"/>
                </a:solidFill>
                <a:latin typeface="Calibri" pitchFamily="34" charset="0"/>
                <a:ea typeface="Lucida Sans Unicode" pitchFamily="34" charset="0"/>
                <a:cs typeface="Arial" charset="0"/>
              </a:rPr>
              <a:t>CCC Race Director:		</a:t>
            </a:r>
            <a:r>
              <a:rPr lang="en-US" b="1" i="1">
                <a:solidFill>
                  <a:srgbClr val="000000"/>
                </a:solidFill>
                <a:latin typeface="Calibri" pitchFamily="34" charset="0"/>
                <a:ea typeface="Lucida Sans Unicode" pitchFamily="34" charset="0"/>
                <a:cs typeface="Arial" charset="0"/>
              </a:rPr>
              <a:t>Dave Dyer</a:t>
            </a:r>
          </a:p>
          <a:p>
            <a:pPr lvl="2"/>
            <a:r>
              <a:rPr lang="en-US" b="1">
                <a:solidFill>
                  <a:srgbClr val="000000"/>
                </a:solidFill>
                <a:latin typeface="Calibri" pitchFamily="34" charset="0"/>
                <a:ea typeface="Lucida Sans Unicode" pitchFamily="34" charset="0"/>
                <a:cs typeface="Arial" charset="0"/>
              </a:rPr>
              <a:t>Chief of Competition:	</a:t>
            </a:r>
            <a:r>
              <a:rPr lang="en-US" b="1" i="1">
                <a:solidFill>
                  <a:srgbClr val="000000"/>
                </a:solidFill>
                <a:latin typeface="Calibri" pitchFamily="34" charset="0"/>
                <a:ea typeface="Lucida Sans Unicode" pitchFamily="34" charset="0"/>
                <a:cs typeface="Arial" charset="0"/>
              </a:rPr>
              <a:t>Dirk Rohde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0" y="1631950"/>
            <a:ext cx="9144000" cy="57943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compatLnSpc="0"/>
          <a:lstStyle/>
          <a:p>
            <a:pPr marL="342720" indent="-341280" algn="ctr" fontAlgn="auto" hangingPunct="0">
              <a:spcBef>
                <a:spcPts val="799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ENTRIES AND DRAW</a:t>
            </a:r>
          </a:p>
        </p:txBody>
      </p:sp>
      <p:sp>
        <p:nvSpPr>
          <p:cNvPr id="3" name="Freeform 2"/>
          <p:cNvSpPr/>
          <p:nvPr/>
        </p:nvSpPr>
        <p:spPr>
          <a:xfrm>
            <a:off x="1763713" y="2420938"/>
            <a:ext cx="5324475" cy="16446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compatLnSpc="0">
            <a:spAutoFit/>
          </a:bodyPr>
          <a:lstStyle/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latin typeface="Calibri" pitchFamily="18"/>
                <a:ea typeface="Lucida Sans Unicode" pitchFamily="2"/>
                <a:cs typeface="Tahoma" pitchFamily="2"/>
              </a:rPr>
              <a:t>Verification of entries and points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  <a:latin typeface="Calibri" pitchFamily="18"/>
                <a:ea typeface="Arial" pitchFamily="2"/>
                <a:cs typeface="Tahoma" pitchFamily="2"/>
              </a:rPr>
              <a:t>Draw</a:t>
            </a:r>
            <a:endParaRPr lang="en-US" sz="2400" b="1" dirty="0">
              <a:solidFill>
                <a:srgbClr val="000000"/>
              </a:solidFill>
              <a:latin typeface="Calibri" pitchFamily="18"/>
              <a:ea typeface="Arial" pitchFamily="2"/>
              <a:cs typeface="Arial" pitchFamily="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000000"/>
              </a:solidFill>
              <a:latin typeface="Calibri" pitchFamily="18"/>
              <a:ea typeface="Arial" pitchFamily="2"/>
              <a:cs typeface="Arial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0" y="2781300"/>
            <a:ext cx="9144000" cy="57943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compatLnSpc="0"/>
          <a:lstStyle/>
          <a:p>
            <a:pPr marL="342720" indent="-341280" algn="ctr" fontAlgn="auto" hangingPunct="0">
              <a:spcBef>
                <a:spcPts val="799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VENUE OVERVIEW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9" name="Picture 1" descr="Venue Map1.pdf - Adobe Reader"/>
          <p:cNvPicPr>
            <a:picLocks noChangeAspect="1"/>
          </p:cNvPicPr>
          <p:nvPr/>
        </p:nvPicPr>
        <p:blipFill>
          <a:blip r:embed="rId3"/>
          <a:srcRect l="12537" t="21008" r="11194" b="10701"/>
          <a:stretch>
            <a:fillRect/>
          </a:stretch>
        </p:blipFill>
        <p:spPr bwMode="auto">
          <a:xfrm>
            <a:off x="11113" y="1025525"/>
            <a:ext cx="8942387" cy="431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68263" y="2205038"/>
            <a:ext cx="2127250" cy="291306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compatLnSpc="0"/>
          <a:lstStyle/>
          <a:p>
            <a:pPr marL="342720" indent="-341280" fontAlgn="auto" hangingPunct="0">
              <a:spcBef>
                <a:spcPts val="799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TIMETABLE</a:t>
            </a:r>
          </a:p>
          <a:p>
            <a:pPr marL="342720" indent="-341280" fontAlgn="auto" hangingPunct="0">
              <a:spcBef>
                <a:spcPts val="799"/>
              </a:spcBef>
              <a:spcAft>
                <a:spcPts val="0"/>
              </a:spcAft>
              <a:defRPr/>
            </a:pPr>
            <a:endParaRPr lang="en-US" sz="3200" b="1" dirty="0">
              <a:solidFill>
                <a:srgbClr val="000000"/>
              </a:solidFill>
              <a:latin typeface="Calibri" pitchFamily="18"/>
              <a:ea typeface="Microsoft YaHei" pitchFamily="2"/>
              <a:cs typeface="Microsoft YaHei" pitchFamily="2"/>
            </a:endParaRPr>
          </a:p>
          <a:p>
            <a:pPr marL="342720" indent="-341280" algn="ctr" fontAlgn="auto" hangingPunct="0">
              <a:spcBef>
                <a:spcPts val="799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NorAm</a:t>
            </a:r>
          </a:p>
          <a:p>
            <a:pPr marL="342720" indent="-341280" fontAlgn="auto" hangingPunct="0">
              <a:spcBef>
                <a:spcPts val="799"/>
              </a:spcBef>
              <a:spcAft>
                <a:spcPts val="0"/>
              </a:spcAft>
              <a:defRPr/>
            </a:pPr>
            <a:endParaRPr lang="en-US" sz="3200" b="1" dirty="0">
              <a:solidFill>
                <a:srgbClr val="000000"/>
              </a:solidFill>
              <a:latin typeface="Calibri" pitchFamily="18"/>
              <a:ea typeface="Microsoft YaHei" pitchFamily="2"/>
              <a:cs typeface="Microsoft YaHei" pitchFamily="2"/>
            </a:endParaRPr>
          </a:p>
        </p:txBody>
      </p:sp>
      <p:graphicFrame>
        <p:nvGraphicFramePr>
          <p:cNvPr id="93222" name="Group 38"/>
          <p:cNvGraphicFramePr>
            <a:graphicFrameLocks noGrp="1"/>
          </p:cNvGraphicFramePr>
          <p:nvPr/>
        </p:nvGraphicFramePr>
        <p:xfrm>
          <a:off x="2484438" y="1557338"/>
          <a:ext cx="6264275" cy="4040187"/>
        </p:xfrm>
        <a:graphic>
          <a:graphicData uri="http://schemas.openxmlformats.org/drawingml/2006/table">
            <a:tbl>
              <a:tblPr/>
              <a:tblGrid>
                <a:gridCol w="1241425"/>
                <a:gridCol w="5022850"/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Activity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7:00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Gate Opens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8:00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Race Office Open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8:30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Bib Distribution, Course open for Training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10:00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Open/Jr Men 15km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11:15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NorAm Awards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11:30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Open/Jr Women 10km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1:15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NorAm Awards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1:30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BC Cup #1 – Interval Start, Classic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3:00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BC Cup #1 - Awards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0" y="2997200"/>
            <a:ext cx="9144000" cy="57943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compatLnSpc="0"/>
          <a:lstStyle/>
          <a:p>
            <a:pPr marL="342720" indent="-341280" algn="ctr" fontAlgn="auto" hangingPunct="0">
              <a:spcBef>
                <a:spcPts val="799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icrosoft YaHei" pitchFamily="2"/>
              </a:rPr>
              <a:t>WEATHER FORECAST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CM Template - Haywood Noram Deep Co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TCM Template - Haywood Noram Deep Cove</Template>
  <TotalTime>422</TotalTime>
  <Words>407</Words>
  <Application>Microsoft Office PowerPoint</Application>
  <PresentationFormat>On-screen Show (4:3)</PresentationFormat>
  <Paragraphs>109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28</vt:i4>
      </vt:variant>
      <vt:variant>
        <vt:lpstr>Slide Titles</vt:lpstr>
      </vt:variant>
      <vt:variant>
        <vt:i4>22</vt:i4>
      </vt:variant>
    </vt:vector>
  </HeadingPairs>
  <TitlesOfParts>
    <vt:vector size="55" baseType="lpstr">
      <vt:lpstr>Arial</vt:lpstr>
      <vt:lpstr>Calibri</vt:lpstr>
      <vt:lpstr>Lucida Sans Unicode</vt:lpstr>
      <vt:lpstr>Tahoma</vt:lpstr>
      <vt:lpstr>Microsoft YaHei</vt:lpstr>
      <vt:lpstr>TCM Template - Haywood Noram Deep Cove</vt:lpstr>
      <vt:lpstr>5_Custom Design</vt:lpstr>
      <vt:lpstr>2_Custom Design</vt:lpstr>
      <vt:lpstr>1_Custom Design</vt:lpstr>
      <vt:lpstr>Custom Design</vt:lpstr>
      <vt:lpstr>3_Custom Design</vt:lpstr>
      <vt:lpstr>TCM Template - Haywood Noram Deep Cove</vt:lpstr>
      <vt:lpstr>TCM Template - Haywood Noram Deep Cove</vt:lpstr>
      <vt:lpstr>TCM Template - Haywood Noram Deep Cove</vt:lpstr>
      <vt:lpstr>TCM Template - Haywood Noram Deep Cove</vt:lpstr>
      <vt:lpstr>TCM Template - Haywood Noram Deep Cove</vt:lpstr>
      <vt:lpstr>TCM Template - Haywood Noram Deep Cove</vt:lpstr>
      <vt:lpstr>TCM Template - Haywood Noram Deep Cove</vt:lpstr>
      <vt:lpstr>TCM Template - Haywood Noram Deep Cove</vt:lpstr>
      <vt:lpstr>TCM Template - Haywood Noram Deep Cove</vt:lpstr>
      <vt:lpstr>TCM Template - Haywood Noram Deep Cove</vt:lpstr>
      <vt:lpstr>TCM Template - Haywood Noram Deep Cove</vt:lpstr>
      <vt:lpstr>Custom Design</vt:lpstr>
      <vt:lpstr>Custom Design</vt:lpstr>
      <vt:lpstr>Custom Design</vt:lpstr>
      <vt:lpstr>Custom Design</vt:lpstr>
      <vt:lpstr>Custom Design</vt:lpstr>
      <vt:lpstr>Custom Design</vt:lpstr>
      <vt:lpstr>Custom Design</vt:lpstr>
      <vt:lpstr>Custom Design</vt:lpstr>
      <vt:lpstr>Custom Design</vt:lpstr>
      <vt:lpstr>Custom Design</vt:lpstr>
      <vt:lpstr>Custom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Moira-Ann Handford</dc:creator>
  <cp:lastModifiedBy>Dirk Rohde</cp:lastModifiedBy>
  <cp:revision>95</cp:revision>
  <cp:lastPrinted>2012-01-07T06:33:22Z</cp:lastPrinted>
  <dcterms:created xsi:type="dcterms:W3CDTF">2012-01-08T06:21:12Z</dcterms:created>
  <dcterms:modified xsi:type="dcterms:W3CDTF">2012-01-15T01:49:07Z</dcterms:modified>
</cp:coreProperties>
</file>