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36" r:id="rId2"/>
    <p:sldMasterId id="2147483900" r:id="rId3"/>
    <p:sldMasterId id="2147483888" r:id="rId4"/>
    <p:sldMasterId id="2147483876" r:id="rId5"/>
    <p:sldMasterId id="2147483912" r:id="rId6"/>
  </p:sldMasterIdLst>
  <p:notesMasterIdLst>
    <p:notesMasterId r:id="rId33"/>
  </p:notesMasterIdLst>
  <p:handoutMasterIdLst>
    <p:handoutMasterId r:id="rId34"/>
  </p:handoutMasterIdLst>
  <p:sldIdLst>
    <p:sldId id="256" r:id="rId7"/>
    <p:sldId id="260" r:id="rId8"/>
    <p:sldId id="261" r:id="rId9"/>
    <p:sldId id="262" r:id="rId10"/>
    <p:sldId id="263" r:id="rId11"/>
    <p:sldId id="268" r:id="rId12"/>
    <p:sldId id="264" r:id="rId13"/>
    <p:sldId id="277" r:id="rId14"/>
    <p:sldId id="265" r:id="rId15"/>
    <p:sldId id="276" r:id="rId16"/>
    <p:sldId id="278" r:id="rId17"/>
    <p:sldId id="266" r:id="rId18"/>
    <p:sldId id="267" r:id="rId19"/>
    <p:sldId id="279" r:id="rId20"/>
    <p:sldId id="284" r:id="rId21"/>
    <p:sldId id="269" r:id="rId22"/>
    <p:sldId id="272" r:id="rId23"/>
    <p:sldId id="274" r:id="rId24"/>
    <p:sldId id="280" r:id="rId25"/>
    <p:sldId id="270" r:id="rId26"/>
    <p:sldId id="271" r:id="rId27"/>
    <p:sldId id="281" r:id="rId28"/>
    <p:sldId id="259" r:id="rId29"/>
    <p:sldId id="283" r:id="rId30"/>
    <p:sldId id="257" r:id="rId31"/>
    <p:sldId id="258" r:id="rId32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71" autoAdjust="0"/>
  </p:normalViewPr>
  <p:slideViewPr>
    <p:cSldViewPr>
      <p:cViewPr varScale="1">
        <p:scale>
          <a:sx n="92" d="100"/>
          <a:sy n="92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0" y="-102"/>
      </p:cViewPr>
      <p:guideLst>
        <p:guide orient="horz" pos="286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CA"/>
              <a:t>Haywood Noram World Junior Trials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79FF43-7CC8-4703-A354-8BCD6CC15675}" type="datetimeFigureOut">
              <a:rPr lang="en-CA"/>
              <a:pPr>
                <a:defRPr/>
              </a:pPr>
              <a:t>13/01/2012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5534B0-A76F-4C39-8E4C-A6143744E9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CA"/>
              <a:t>Haywood </a:t>
            </a:r>
            <a:r>
              <a:rPr lang="en-CA" err="1"/>
              <a:t>Noram</a:t>
            </a:r>
            <a:r>
              <a:rPr lang="en-CA"/>
              <a:t> World Junior Trials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2DD410-8C82-40A1-BA58-A04B8EEDEBB5}" type="datetimeFigureOut">
              <a:rPr lang="en-CA"/>
              <a:pPr>
                <a:defRPr/>
              </a:pPr>
              <a:t>13/01/2012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5" tIns="45542" rIns="91085" bIns="4554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lIns="91085" tIns="45542" rIns="91085" bIns="4554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2A7C29-7669-4437-B0FC-36D1AF46B6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Add ccbc and ccc logos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Do wash of presenting sponsor logo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Make template of slide outline and use for all slides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List venue (WOP)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Len to provide narrative, Use environment canada forecasts and whistler blackcomb provide links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Len to give to mo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Insert course map, use blank slide for map if too squeezed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Need specific info from TD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ts val="588"/>
              </a:spcBef>
            </a:pPr>
            <a:r>
              <a:rPr lang="en-US" sz="1800" b="1" i="1" smtClean="0">
                <a:solidFill>
                  <a:srgbClr val="000000"/>
                </a:solidFill>
                <a:cs typeface="Arial" charset="0"/>
              </a:rPr>
              <a:t>Don’t forget to ask to the Team Captains if they have any comments concerning the course, track setting, course preparation…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ts val="588"/>
              </a:spcBef>
            </a:pPr>
            <a:r>
              <a:rPr lang="en-US" sz="1800" b="1" i="1" smtClean="0">
                <a:solidFill>
                  <a:srgbClr val="000000"/>
                </a:solidFill>
                <a:cs typeface="Arial" charset="0"/>
              </a:rPr>
              <a:t>Don’t forget to ask to the Team Captains if they have any comments concerning the course, track setting, course preparation…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List of all logos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Update list of people – include Heilig as Venue Services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Mention Sheet with Schedule at Back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Len to send mo an overview map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Only at first TCM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Use excel spreadsheet from master schedule – only key times that athletes need to know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F93635-31EE-4B3D-A677-9AA8CF7D00B9}" type="datetime1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CF92DE-1CDD-43F8-8BCD-829A5F93732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8FE4C-BC09-40EB-93D8-EA0730B31690}" type="datetime1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A0B94C-D370-439F-80C8-3F2ADB23598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D43EAA-D073-4252-B5C9-7FD9E86373F5}" type="datetime1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4777AF-98F9-4E5B-BB45-4BA48B7A487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F70C-3083-48A2-8892-8315972046E5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A547-42EB-4722-864C-9F3D540CCA1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73ED-2B79-4474-B947-C42E029AEF79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94FA-C62E-4579-A01C-CCE108CA74B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8E1F-D82B-4E2A-826F-21E3A6037FC5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C367-1518-41C1-A62B-7E9FC2C4D5B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43D9-963B-4565-B0DE-884D0D46EFF7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1C6D-DF93-497A-94F6-3C4D1858BD0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15AA-D744-4BB1-8648-40C376DC4052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A321-0206-427E-9BF8-DE48612AE05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46C8-BA09-4808-8FAE-529A3343C068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250BF-4773-4AA5-98A2-EC9210E4E04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CA1F-978F-450A-B55A-C3D7B04CD182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460D-2FE4-4895-9EA8-4F1DD15EEA9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6FAD-3B69-4AD6-8C1C-F49EA1685EAA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7C42-4AF6-4C6C-99A5-75737A7DD46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D54DC4-8D8D-4276-8938-C6EE207EB04B}" type="datetime1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C0ECB1-8E26-464E-9AB2-12FA6EF2B27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B7BF-300C-4E43-8A2B-5696D985D873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58CE-C196-4379-9610-2FA3A6B7E1C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31BD-F67B-4DD1-9F61-67AE844270BC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AE31-110B-410E-9850-D299B44C80B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8B8B-AA39-4A6E-BAC8-B64F6BEB61AD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3A6E-4812-4393-A664-44EF377BDD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465E-DB5D-4B39-AFD3-F6CFF3F1F6DD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E975-38E9-4929-A1C2-9AE7CC31993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5E6A-8062-4A3A-BAC0-1ED71A452166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38CE-02D2-430A-9856-8E88AA47FB8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C935-55B5-456D-86EC-C24A606C3ACE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3E4F-2C8A-4554-AB85-E2A2B8D4BB3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3985-DCDB-4E72-8E38-2D0EC23B5733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AA36-EF65-40D5-A34A-29BE428F2B7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D247-8DAE-4CCE-87FC-3981A848FA8D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1750-82E9-42DF-8765-C197B2FDD70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7FE9-433B-4E7C-8649-B0233940B5C7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6802-F51D-4D86-B2F5-CCC6A77F867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1B68-1B17-4CF5-A4AB-D9A6437BA942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A24C-BE0B-4588-A125-1DC3EC52100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460888-517B-4BCE-905A-60A6A54447B2}" type="datetime1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783C61-E40A-4F09-BD0B-CC9C73365D1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2EB7-0F70-4C60-85F9-BB922EB8543C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6BAF-AEC6-45DA-9780-84ABA81BAB5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C9AE-1C1D-4DA3-9D27-5126F2DF9A00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A944-9C05-4FB5-A299-98C058CC1C3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AC7F-11BB-4CD3-883F-6594AD86B070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DF36-FC97-40FA-8C99-B020318479D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75F5-E6AF-4130-A28B-2B0D12A27E84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4118-82AD-4F41-870C-5DCF08962C9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05F3-0357-4404-BF79-92C0C0EBFF63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AD02-7654-4A1C-A566-52AA3CBD90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F53F-87F1-4F87-B97B-E07F6D69AEEA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7093-3F89-458A-BE8C-C9A1744ED24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A2C4-2E39-4EE3-8F23-B9E32B926EB3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FBD3-E954-4085-B6CB-645BCCA84B7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DAB7-C55A-46B6-B8C7-32A1EFB57382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E7C4-4382-432B-8552-E6640AC6742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0996-849C-4A89-8CEE-FAD082B7380E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8EAD-207D-4ABC-8398-9C7CA09E706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4697-0B55-4869-8FFF-C5BCDAFF738B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8369-7050-4E67-82BC-8B9C9388151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5BCCE9-9FDC-41EC-A251-68EE66CBBEA5}" type="datetime1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81E3FC-DCE2-471A-A64A-620CDD75F4F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F8EE-77A2-414C-9B5E-0354A4FF75C3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471B-4A2C-4BA5-978D-105D865A962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9A5B-AE63-45DF-930D-7E49A13F5574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9FEE-02CC-4E13-8922-E2E5632355A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A511-161F-4AF5-A0D3-7DC7482FB516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1EDB-C0E1-4C54-BCDB-E684F508880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6CD02-BAFC-497B-8DAD-041CBD82380D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CCF3-5E3C-47DF-8D35-B8BAB929B21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4615-94EF-4686-A983-57C2A423A035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DB6D-01A5-48D0-97C9-8C5369EF250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F6C553-64E8-4DBD-A0BA-9BDB30F64472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1AC7C8-95D3-4A4F-A6D4-8521795D408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AE1117-44CA-477F-B115-4EE15E90F982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8B8F13-F3AE-4788-BD51-C7D4E2411EA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8E82C4-42F8-4EB7-A6CB-A7468C4B328C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2A02D8-BB35-485A-9D99-11BD3A5D412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5E54C6-E59C-41B8-B8F9-845D64E80592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44FFBE-A47A-4985-BEA8-6046647A0CF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F1B02B-4DA8-418C-A5BF-E67F569FC456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43AB0E-C06F-42CE-A733-D5F966C10B0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92FC44-49A8-49A2-86F5-43001996BBF2}" type="datetime1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6231D3-0600-4B1A-B68D-2CA910AD65E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1BB70D-D550-479A-835C-B507CE64A266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0784CB-1371-4F73-9AD3-C0CD59E6460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2EB6AF-0BDE-49C7-882A-1057822C0417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9835A3-CB5A-4E80-A4A6-EE47C880DAA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21EEC2-C59F-4281-811F-14AC87209FFC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4CCB20-CF62-4F9A-9F7F-159DF382879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5DB1D1-DD2D-4918-8A5F-FB7F948820F2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D93808-867A-4D93-8DBF-7A4C71ED651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ACEE53-838E-43AF-8546-DF9DF504C8C7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9C22F5-F2D9-4DB9-A0F4-D92B3E16E9D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CE0128-F008-48DC-AD4E-ECC1A22508E7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82D7FC-EE2A-4C0F-A265-623687548B7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694B-E4CF-49E9-93DA-2C83E8A1E632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3070-81ED-4F36-AAF5-DD7127E4882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238D-0DBD-48BA-9D82-2B11D99B06D4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4ABF-EE0A-4B2B-B30C-D42639983D1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4717-D6DE-45A9-A4DD-8FA516451CF7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E474-AE39-4A16-ABED-26A1BC4A475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DBC9-6F35-4344-8231-66C72DDAD03A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F653-26C6-4C0D-9690-7926DF8643D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9DE9D1-6F64-4F9E-B445-3215B9F39976}" type="datetime1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EC9D0A-D05E-42E8-BFFF-181A0504841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5BCA-A855-4AC4-A4D0-C1DE5FF7E7B2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F371-69A5-467D-B778-8E46788EACE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4E33-7117-4C87-9E0F-58AF5C3211EF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5DFE-7DE3-4AC2-83EF-0EC2DDDD04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8328-34B7-4109-9F44-DB383020B478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3992-21CA-4DB6-B4A3-46A2895B129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0A7E-1825-4B22-8772-9F37D9E6628D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AFED-039F-410E-B574-3599BC54207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C38A-7BAF-4BCA-AE63-B965B55BDDBE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E828-8EDC-4BF6-B2EF-6057EA91008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FDF4-A8EA-4613-B79D-735E493B4E70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DB9E-7027-49CC-8D0F-3C45FC602CA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06A3-1C11-484C-BDAA-B4BA551F02D5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7C4D-E76C-454C-AA5A-8AB3FB6E3A0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2100" y="73025"/>
            <a:ext cx="25511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78125" y="6100763"/>
            <a:ext cx="351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7"/>
          <p:cNvCxnSpPr/>
          <p:nvPr userDrawn="1"/>
        </p:nvCxnSpPr>
        <p:spPr>
          <a:xfrm>
            <a:off x="250825" y="1341438"/>
            <a:ext cx="85693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 userDrawn="1"/>
        </p:nvCxnSpPr>
        <p:spPr>
          <a:xfrm>
            <a:off x="250825" y="5876925"/>
            <a:ext cx="8569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3" descr="CCC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6035675"/>
            <a:ext cx="7826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CBC Logo Re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34325" y="6035675"/>
            <a:ext cx="719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/>
          <p:nvPr userDrawn="1"/>
        </p:nvSpPr>
        <p:spPr>
          <a:xfrm>
            <a:off x="3600450" y="892175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latin typeface="+mn-lt"/>
              </a:rPr>
              <a:t>January 12-15th, 2012, Whistler Olympic Park</a:t>
            </a:r>
            <a:endParaRPr lang="en-CA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499D05-D799-4A6C-854A-84DD02B7464A}" type="datetime1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D7A853-0146-484B-A1FF-B54297F6296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B7DF46-2E78-4892-B005-62C04FA020E7}" type="datetime1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54DDAC-2A08-42F1-BB01-4346D05960F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92100" y="73025"/>
            <a:ext cx="25511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778125" y="6100763"/>
            <a:ext cx="351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046413" y="0"/>
            <a:ext cx="54562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+mn-lt"/>
              </a:rPr>
              <a:t>2012 Haywood NorAm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+mn-lt"/>
              </a:rPr>
              <a:t>World </a:t>
            </a:r>
            <a:r>
              <a:rPr lang="en-CA" sz="2800" b="1" dirty="0" err="1">
                <a:latin typeface="+mn-lt"/>
              </a:rPr>
              <a:t>Jr</a:t>
            </a:r>
            <a:r>
              <a:rPr lang="en-CA" sz="2800" b="1" dirty="0">
                <a:latin typeface="+mn-lt"/>
              </a:rPr>
              <a:t>/U23 Trials/BC Cup #1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0825" y="1341438"/>
            <a:ext cx="85693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50825" y="5876925"/>
            <a:ext cx="8569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1" name="Picture 3" descr="CCC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732588" y="6035675"/>
            <a:ext cx="7826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CCBC Logo Red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934325" y="6035675"/>
            <a:ext cx="719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3600450" y="892175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latin typeface="+mn-lt"/>
              </a:rPr>
              <a:t>January 12-15th, 2012, Whistler Olympic Park</a:t>
            </a:r>
            <a:endParaRPr lang="en-CA" dirty="0">
              <a:latin typeface="+mn-lt"/>
            </a:endParaRPr>
          </a:p>
        </p:txBody>
      </p:sp>
      <p:pic>
        <p:nvPicPr>
          <p:cNvPr id="1034" name="Picture 3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468313" y="5978525"/>
            <a:ext cx="19748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CFEB81-157C-4ECF-83B4-658E7F4961F9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79FFCC-4CFF-4963-9EC7-029FC1E2F17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E888A4-64D3-47F4-AF30-01C7BAD4F7A6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1C669E-21B2-44A4-8FDB-3F5AC09116E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608344-A2AE-4272-AE1D-AF85540CBA7A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D5331-8FAB-47A2-A549-6DD2125DAA9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2100" y="73025"/>
            <a:ext cx="25511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78125" y="6100763"/>
            <a:ext cx="351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6413" y="0"/>
            <a:ext cx="54562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+mn-lt"/>
              </a:rPr>
              <a:t>2012 Haywood NorAm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+mn-lt"/>
              </a:rPr>
              <a:t>World Junior/U23 Trials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0825" y="1341438"/>
            <a:ext cx="85693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825" y="5876925"/>
            <a:ext cx="8569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183" name="Picture 3" descr="CCC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32588" y="6035675"/>
            <a:ext cx="7826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4" descr="CCBC Logo Red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34325" y="6035675"/>
            <a:ext cx="719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55600" y="5984875"/>
            <a:ext cx="205581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600450" y="892175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latin typeface="+mn-lt"/>
              </a:rPr>
              <a:t>January 12-15th, 2012, Whistler Olympic Park</a:t>
            </a:r>
            <a:endParaRPr lang="en-CA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85F845-7259-45D5-9DE2-A916BDEAC3F9}" type="datetimeFigureOut">
              <a:rPr lang="en-CA"/>
              <a:pPr>
                <a:defRPr/>
              </a:pPr>
              <a:t>13/01/2012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CB649-844B-45EE-B8B7-007B57BBE2B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stlerblackcomb.com/weather/foreca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histlerolympicpark.com/weather" TargetMode="External"/><Relationship Id="rId4" Type="http://schemas.openxmlformats.org/officeDocument/2006/relationships/hyperlink" Target="http://www.weatheroffice.gc.ca/forecas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jpe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23" Type="http://schemas.openxmlformats.org/officeDocument/2006/relationships/image" Target="../media/image37.jpe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73025"/>
            <a:ext cx="25511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25" y="6100763"/>
            <a:ext cx="351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50825" y="1341438"/>
            <a:ext cx="85693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825" y="5876925"/>
            <a:ext cx="8569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6805" name="Picture 3" descr="CCC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6035675"/>
            <a:ext cx="7826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4" descr="CCBC Logo R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5" y="6035675"/>
            <a:ext cx="719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1"/>
          <p:cNvSpPr>
            <a:spLocks noChangeArrowheads="1"/>
          </p:cNvSpPr>
          <p:nvPr/>
        </p:nvSpPr>
        <p:spPr bwMode="auto">
          <a:xfrm>
            <a:off x="3600450" y="8921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January 12-15th, 2012, Whistler Olympic Park</a:t>
            </a:r>
            <a:endParaRPr lang="en-CA">
              <a:latin typeface="Calibri" pitchFamily="34" charset="0"/>
            </a:endParaRPr>
          </a:p>
        </p:txBody>
      </p:sp>
      <p:sp>
        <p:nvSpPr>
          <p:cNvPr id="76808" name="Title 1"/>
          <p:cNvSpPr txBox="1">
            <a:spLocks/>
          </p:cNvSpPr>
          <p:nvPr/>
        </p:nvSpPr>
        <p:spPr bwMode="auto">
          <a:xfrm>
            <a:off x="488950" y="1916113"/>
            <a:ext cx="8147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4400">
                <a:latin typeface="Calibri" pitchFamily="34" charset="0"/>
              </a:rPr>
              <a:t>TEAM CAPTAINS MEETING</a:t>
            </a:r>
          </a:p>
        </p:txBody>
      </p:sp>
      <p:sp>
        <p:nvSpPr>
          <p:cNvPr id="76809" name="TextBox 2"/>
          <p:cNvSpPr txBox="1">
            <a:spLocks noChangeArrowheads="1"/>
          </p:cNvSpPr>
          <p:nvPr/>
        </p:nvSpPr>
        <p:spPr bwMode="auto">
          <a:xfrm>
            <a:off x="1223963" y="3717925"/>
            <a:ext cx="6788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>
                <a:latin typeface="Calibri" pitchFamily="34" charset="0"/>
              </a:rPr>
              <a:t>SPRINTS</a:t>
            </a:r>
          </a:p>
        </p:txBody>
      </p:sp>
      <p:sp>
        <p:nvSpPr>
          <p:cNvPr id="76810" name="TextBox 3"/>
          <p:cNvSpPr txBox="1">
            <a:spLocks noChangeArrowheads="1"/>
          </p:cNvSpPr>
          <p:nvPr/>
        </p:nvSpPr>
        <p:spPr bwMode="auto">
          <a:xfrm>
            <a:off x="3094038" y="4303713"/>
            <a:ext cx="2665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alibri" pitchFamily="34" charset="0"/>
              </a:rPr>
              <a:t>JANUARY 14,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2997200"/>
            <a:ext cx="9144000" cy="5794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WEATHER 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81375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557338"/>
            <a:ext cx="9144000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WEATHER FORECAST</a:t>
            </a:r>
          </a:p>
        </p:txBody>
      </p:sp>
      <p:sp>
        <p:nvSpPr>
          <p:cNvPr id="99330" name="TextBox 2"/>
          <p:cNvSpPr txBox="1">
            <a:spLocks noChangeArrowheads="1"/>
          </p:cNvSpPr>
          <p:nvPr/>
        </p:nvSpPr>
        <p:spPr bwMode="auto">
          <a:xfrm>
            <a:off x="684213" y="2276475"/>
            <a:ext cx="81057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Calibri" pitchFamily="34" charset="0"/>
                <a:hlinkClick r:id="rId3"/>
              </a:rPr>
              <a:t>http://www.whistlerblackcomb.com/weather/forecast</a:t>
            </a:r>
            <a:endParaRPr lang="en-CA" sz="2800">
              <a:latin typeface="Calibri" pitchFamily="34" charset="0"/>
            </a:endParaRPr>
          </a:p>
          <a:p>
            <a:endParaRPr lang="en-CA" sz="2800">
              <a:latin typeface="Calibri" pitchFamily="34" charset="0"/>
            </a:endParaRPr>
          </a:p>
          <a:p>
            <a:r>
              <a:rPr lang="en-CA" sz="2800">
                <a:latin typeface="Calibri" pitchFamily="34" charset="0"/>
                <a:hlinkClick r:id="rId4"/>
              </a:rPr>
              <a:t>http://www.weatheroffice.gc.ca/forecast</a:t>
            </a:r>
            <a:endParaRPr lang="en-CA" sz="2800">
              <a:latin typeface="Calibri" pitchFamily="34" charset="0"/>
            </a:endParaRPr>
          </a:p>
          <a:p>
            <a:endParaRPr lang="en-CA" sz="2800">
              <a:latin typeface="Calibri" pitchFamily="34" charset="0"/>
            </a:endParaRPr>
          </a:p>
          <a:p>
            <a:r>
              <a:rPr lang="en-CA" sz="2800">
                <a:latin typeface="Calibri" pitchFamily="34" charset="0"/>
                <a:hlinkClick r:id="rId5"/>
              </a:rPr>
              <a:t>http://www.whistlerolympicpark.com/weather</a:t>
            </a:r>
            <a:endParaRPr lang="en-CA" sz="2800">
              <a:latin typeface="Calibri" pitchFamily="34" charset="0"/>
            </a:endParaRPr>
          </a:p>
          <a:p>
            <a:endParaRPr lang="en-CA" sz="2800">
              <a:latin typeface="Calibri" pitchFamily="34" charset="0"/>
            </a:endParaRPr>
          </a:p>
          <a:p>
            <a:endParaRPr lang="en-CA" sz="2800">
              <a:latin typeface="Calibri" pitchFamily="34" charset="0"/>
            </a:endParaRPr>
          </a:p>
          <a:p>
            <a:endParaRPr lang="en-CA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3068638"/>
            <a:ext cx="9144000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STADIUM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347663"/>
            <a:ext cx="82677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00038"/>
            <a:ext cx="828675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19"/>
          <p:cNvSpPr txBox="1">
            <a:spLocks noChangeArrowheads="1"/>
          </p:cNvSpPr>
          <p:nvPr/>
        </p:nvSpPr>
        <p:spPr bwMode="auto">
          <a:xfrm>
            <a:off x="3059113" y="2781300"/>
            <a:ext cx="294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4000" b="1">
                <a:latin typeface="Calibri" pitchFamily="34" charset="0"/>
              </a:rPr>
              <a:t>Course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 descr="Noram U23 - 1.2 Women.pdf - Adobe Reader"/>
          <p:cNvPicPr>
            <a:picLocks noChangeAspect="1"/>
          </p:cNvPicPr>
          <p:nvPr/>
        </p:nvPicPr>
        <p:blipFill>
          <a:blip r:embed="rId3"/>
          <a:srcRect l="24927" t="17444" r="23581" b="6660"/>
          <a:stretch>
            <a:fillRect/>
          </a:stretch>
        </p:blipFill>
        <p:spPr bwMode="auto">
          <a:xfrm>
            <a:off x="539750" y="188913"/>
            <a:ext cx="8175625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 descr="Noram U23 - 1.4 Men .pdf - Adobe Reader"/>
          <p:cNvPicPr>
            <a:picLocks noChangeAspect="1"/>
          </p:cNvPicPr>
          <p:nvPr/>
        </p:nvPicPr>
        <p:blipFill>
          <a:blip r:embed="rId3"/>
          <a:srcRect l="24925" t="17725" r="23283" b="6383"/>
          <a:stretch>
            <a:fillRect/>
          </a:stretch>
        </p:blipFill>
        <p:spPr bwMode="auto">
          <a:xfrm>
            <a:off x="336550" y="188913"/>
            <a:ext cx="82978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 descr="BC Cup 1 Mass Start Free 2 5 km  Final Rev.pdf - Adobe Reader"/>
          <p:cNvPicPr>
            <a:picLocks noChangeAspect="1"/>
          </p:cNvPicPr>
          <p:nvPr/>
        </p:nvPicPr>
        <p:blipFill>
          <a:blip r:embed="rId3"/>
          <a:srcRect l="20297" t="12402" r="19702" b="2460"/>
          <a:stretch>
            <a:fillRect/>
          </a:stretch>
        </p:blipFill>
        <p:spPr bwMode="auto">
          <a:xfrm>
            <a:off x="107950" y="188913"/>
            <a:ext cx="86899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Box 1"/>
          <p:cNvSpPr txBox="1">
            <a:spLocks noChangeArrowheads="1"/>
          </p:cNvSpPr>
          <p:nvPr/>
        </p:nvSpPr>
        <p:spPr bwMode="auto">
          <a:xfrm>
            <a:off x="2484438" y="1916113"/>
            <a:ext cx="4160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 b="1">
                <a:latin typeface="Calibri" pitchFamily="34" charset="0"/>
              </a:rPr>
              <a:t>PRESENTING SPONSOR</a:t>
            </a:r>
          </a:p>
        </p:txBody>
      </p:sp>
      <p:pic>
        <p:nvPicPr>
          <p:cNvPr id="7885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788" y="3068638"/>
            <a:ext cx="465613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484313"/>
            <a:ext cx="9144000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SKI TESTING AND WARMING UP</a:t>
            </a:r>
          </a:p>
        </p:txBody>
      </p:sp>
      <p:sp>
        <p:nvSpPr>
          <p:cNvPr id="113666" name="TextBox 4"/>
          <p:cNvSpPr txBox="1">
            <a:spLocks noChangeArrowheads="1"/>
          </p:cNvSpPr>
          <p:nvPr/>
        </p:nvSpPr>
        <p:spPr bwMode="auto">
          <a:xfrm>
            <a:off x="900113" y="2492375"/>
            <a:ext cx="67675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Wax testing locations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2400" b="1">
                <a:latin typeface="Calibri" pitchFamily="34" charset="0"/>
              </a:rPr>
              <a:t>Warm-up area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2400" b="1">
                <a:latin typeface="Calibri" pitchFamily="34" charset="0"/>
              </a:rPr>
              <a:t>Ski test area</a:t>
            </a:r>
          </a:p>
          <a:p>
            <a:pPr>
              <a:buFont typeface="Arial" charset="0"/>
              <a:buChar char="•"/>
            </a:pPr>
            <a:r>
              <a:rPr lang="en-CA" sz="2400" b="1">
                <a:latin typeface="Calibri" pitchFamily="34" charset="0"/>
              </a:rPr>
              <a:t>Warm-up/Cool-down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2400" b="1">
                <a:latin typeface="Calibri" pitchFamily="34" charset="0"/>
              </a:rPr>
              <a:t>Warm-up area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2400" b="1">
                <a:latin typeface="Calibri" pitchFamily="34" charset="0"/>
              </a:rPr>
              <a:t>Upper trails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2400" b="1">
                <a:latin typeface="Calibri" pitchFamily="34" charset="0"/>
              </a:rPr>
              <a:t>Try to stay off BC Cup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414463"/>
            <a:ext cx="9144000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COURSE PREPARATION AND GROOMING</a:t>
            </a:r>
          </a:p>
        </p:txBody>
      </p:sp>
      <p:sp>
        <p:nvSpPr>
          <p:cNvPr id="115714" name="Freeform 2"/>
          <p:cNvSpPr>
            <a:spLocks noChangeArrowheads="1"/>
          </p:cNvSpPr>
          <p:nvPr/>
        </p:nvSpPr>
        <p:spPr bwMode="auto">
          <a:xfrm>
            <a:off x="396875" y="2255838"/>
            <a:ext cx="8350250" cy="1735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Schedule for grooming – after 4:00 p.m.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7 start tracks – 1 qualification, 6 heats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Portable toilets</a:t>
            </a:r>
            <a:endParaRPr lang="en-US" sz="24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Freeform 1"/>
          <p:cNvSpPr>
            <a:spLocks noChangeArrowheads="1"/>
          </p:cNvSpPr>
          <p:nvPr/>
        </p:nvSpPr>
        <p:spPr bwMode="auto">
          <a:xfrm>
            <a:off x="0" y="1414463"/>
            <a:ext cx="9144000" cy="579437"/>
          </a:xfrm>
          <a:custGeom>
            <a:avLst/>
            <a:gdLst>
              <a:gd name="T0" fmla="*/ 1935480147 w 21600"/>
              <a:gd name="T1" fmla="*/ 0 h 21600"/>
              <a:gd name="T2" fmla="*/ 2147483647 w 21600"/>
              <a:gd name="T3" fmla="*/ 7771941 h 21600"/>
              <a:gd name="T4" fmla="*/ 1935480147 w 21600"/>
              <a:gd name="T5" fmla="*/ 15543855 h 21600"/>
              <a:gd name="T6" fmla="*/ 0 w 21600"/>
              <a:gd name="T7" fmla="*/ 777194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39725" algn="ctr" hangingPunct="0">
              <a:spcBef>
                <a:spcPts val="800"/>
              </a:spcBef>
            </a:pPr>
            <a:r>
              <a:rPr lang="en-US" sz="3200" b="1">
                <a:solidFill>
                  <a:srgbClr val="000000"/>
                </a:solidFill>
                <a:latin typeface="Calibri" pitchFamily="34" charset="0"/>
                <a:ea typeface="Microsoft YaHei"/>
                <a:cs typeface="Microsoft YaHei"/>
              </a:rPr>
              <a:t>SPRINT PROTOCOL</a:t>
            </a:r>
          </a:p>
        </p:txBody>
      </p:sp>
      <p:sp>
        <p:nvSpPr>
          <p:cNvPr id="117762" name="Freeform 2"/>
          <p:cNvSpPr>
            <a:spLocks noChangeArrowheads="1"/>
          </p:cNvSpPr>
          <p:nvPr/>
        </p:nvSpPr>
        <p:spPr bwMode="auto">
          <a:xfrm>
            <a:off x="179388" y="1989138"/>
            <a:ext cx="8496300" cy="337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Standard FIS sprint protocol</a:t>
            </a:r>
            <a:endParaRPr lang="en-US" sz="24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Top 30 qualifiers advance per category</a:t>
            </a:r>
          </a:p>
          <a:p>
            <a:pPr lvl="1"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15 second interval starts</a:t>
            </a:r>
          </a:p>
          <a:p>
            <a:pPr lvl="1"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 final</a:t>
            </a:r>
          </a:p>
          <a:p>
            <a:pPr lvl="1"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Timed heats</a:t>
            </a:r>
          </a:p>
          <a:p>
            <a:pPr marL="1143000" lvl="2" indent="-228600"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“Lucky loser” based on best time in heats (not qualifier)</a:t>
            </a:r>
          </a:p>
          <a:p>
            <a:pPr marL="1143000" lvl="2" indent="-228600"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Lane choice by heat position, qualifying time (360.3.3)</a:t>
            </a:r>
          </a:p>
          <a:p>
            <a:pPr lvl="1"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Leg bibs required for heats</a:t>
            </a:r>
          </a:p>
          <a:p>
            <a:pPr lvl="1"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TV monitor in breezeway for heat advancement</a:t>
            </a:r>
            <a:endParaRPr lang="en-US" sz="24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Freeform 1"/>
          <p:cNvSpPr>
            <a:spLocks noChangeArrowheads="1"/>
          </p:cNvSpPr>
          <p:nvPr/>
        </p:nvSpPr>
        <p:spPr bwMode="auto">
          <a:xfrm>
            <a:off x="-36513" y="1484313"/>
            <a:ext cx="9144001" cy="579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08488386 h 21600"/>
              <a:gd name="T4" fmla="*/ 2147483647 w 21600"/>
              <a:gd name="T5" fmla="*/ 416975913 h 21600"/>
              <a:gd name="T6" fmla="*/ 0 w 21600"/>
              <a:gd name="T7" fmla="*/ 20848838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39725" algn="ctr" hangingPunct="0">
              <a:spcBef>
                <a:spcPts val="800"/>
              </a:spcBef>
            </a:pPr>
            <a:r>
              <a:rPr lang="en-US" sz="3200" b="1">
                <a:solidFill>
                  <a:srgbClr val="000000"/>
                </a:solidFill>
                <a:latin typeface="Calibri" pitchFamily="34" charset="0"/>
                <a:ea typeface="Microsoft YaHei"/>
                <a:cs typeface="Microsoft YaHei"/>
              </a:rPr>
              <a:t>GENERAL INFORMATION FROM THE TD/RD</a:t>
            </a:r>
          </a:p>
        </p:txBody>
      </p:sp>
      <p:sp>
        <p:nvSpPr>
          <p:cNvPr id="119810" name="TextBox 2"/>
          <p:cNvSpPr txBox="1">
            <a:spLocks noChangeArrowheads="1"/>
          </p:cNvSpPr>
          <p:nvPr/>
        </p:nvSpPr>
        <p:spPr bwMode="auto">
          <a:xfrm>
            <a:off x="1258888" y="2708275"/>
            <a:ext cx="655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General comments from </a:t>
            </a: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Technical</a:t>
            </a:r>
            <a:r>
              <a:rPr lang="en-CA" sz="2400" b="1">
                <a:latin typeface="Calibri" pitchFamily="34" charset="0"/>
              </a:rPr>
              <a:t> Delegate</a:t>
            </a:r>
            <a:br>
              <a:rPr lang="en-CA" sz="2400" b="1">
                <a:latin typeface="Calibri" pitchFamily="34" charset="0"/>
              </a:rPr>
            </a:br>
            <a:endParaRPr lang="en-CA" sz="2400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General comments from Race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3" descr="ski box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32273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4" descr="ski 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12875"/>
            <a:ext cx="32496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36513" y="1484313"/>
            <a:ext cx="9144001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GENERAL INFORMATION FROM THE OC</a:t>
            </a:r>
          </a:p>
        </p:txBody>
      </p:sp>
      <p:sp>
        <p:nvSpPr>
          <p:cNvPr id="123906" name="TextBox 1"/>
          <p:cNvSpPr txBox="1">
            <a:spLocks noChangeArrowheads="1"/>
          </p:cNvSpPr>
          <p:nvPr/>
        </p:nvSpPr>
        <p:spPr bwMode="auto">
          <a:xfrm>
            <a:off x="1193800" y="2133600"/>
            <a:ext cx="712311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Venue access</a:t>
            </a:r>
          </a:p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Venue hours</a:t>
            </a:r>
          </a:p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Food and warmth</a:t>
            </a:r>
          </a:p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Internet Access – User: </a:t>
            </a:r>
            <a:r>
              <a:rPr lang="en-CA" sz="2400">
                <a:latin typeface="Calibri" pitchFamily="34" charset="0"/>
              </a:rPr>
              <a:t>guest</a:t>
            </a:r>
            <a:r>
              <a:rPr lang="en-CA" sz="2400" b="1">
                <a:latin typeface="Calibri" pitchFamily="34" charset="0"/>
              </a:rPr>
              <a:t>; Password: </a:t>
            </a:r>
            <a:r>
              <a:rPr lang="en-CA" sz="2400">
                <a:latin typeface="Calibri" pitchFamily="34" charset="0"/>
              </a:rPr>
              <a:t>password</a:t>
            </a:r>
          </a:p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Questions?</a:t>
            </a:r>
          </a:p>
          <a:p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DC_outdoors_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1687513"/>
            <a:ext cx="1685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3" descr="icebreaker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38" y="2565400"/>
            <a:ext cx="857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4" descr="me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2138" y="2986088"/>
            <a:ext cx="1181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5" descr="clifbar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938588"/>
            <a:ext cx="4095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6" descr="Rocky Mountain Chocolat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7538" y="2565400"/>
            <a:ext cx="1114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7" descr="Whistler Cook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4725" y="2765425"/>
            <a:ext cx="80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8" descr="Sports Sto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10125" y="2986088"/>
            <a:ext cx="135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9" descr="Market Place IG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89288" y="3973513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1" name="Picture 10" descr="Samurai Sush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9588" y="5421313"/>
            <a:ext cx="162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2" name="Picture 13" descr="HostingBC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1528763"/>
            <a:ext cx="2857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3" name="Picture 14" descr="Whistler Brewi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87538" y="3471863"/>
            <a:ext cx="990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4" name="Picture 15" descr="Scandinave Sp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3832225"/>
            <a:ext cx="1285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5" name="Picture 16" descr="Whistler Chocolate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6413" y="3802063"/>
            <a:ext cx="1266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6" name="Picture 17" descr="Ryder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70075" y="4538663"/>
            <a:ext cx="1428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7" name="Picture 18" descr="Save On Food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84450" y="5414963"/>
            <a:ext cx="1209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8" name="Picture 19" descr="WO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39063" y="4729163"/>
            <a:ext cx="7715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9" name="Picture 20" descr="Athletes Centr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95838" y="4630738"/>
            <a:ext cx="1381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0" name="Picture 21" descr="Whistler Sport Legacie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661150" y="4835525"/>
            <a:ext cx="8286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1" name="Picture 22" descr="Tourism Whistler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138738" y="5324475"/>
            <a:ext cx="1057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2" name="Picture 23" descr="Executive Suites Squamish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635375" y="4811713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3" name="Picture 1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771775" y="1552575"/>
            <a:ext cx="2101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1"/>
          <p:cNvSpPr txBox="1">
            <a:spLocks noChangeArrowheads="1"/>
          </p:cNvSpPr>
          <p:nvPr/>
        </p:nvSpPr>
        <p:spPr bwMode="auto">
          <a:xfrm>
            <a:off x="1979613" y="2070100"/>
            <a:ext cx="49688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Sign In Reminder &amp; DNS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Introduction of the OC and the Jury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Event Program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Entries and Draw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Venue Overview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Timetable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Weather Forecast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Stadium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Courses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Ski testing and Warming Up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Course Preparation and Grooming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Information from the TD and CCC Race Director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Information from the OC</a:t>
            </a:r>
            <a:endParaRPr lang="en-CA">
              <a:latin typeface="Calibri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80898" name="TextBox 2"/>
          <p:cNvSpPr txBox="1">
            <a:spLocks noChangeArrowheads="1"/>
          </p:cNvSpPr>
          <p:nvPr/>
        </p:nvSpPr>
        <p:spPr bwMode="auto">
          <a:xfrm>
            <a:off x="3708400" y="1484313"/>
            <a:ext cx="1627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200">
                <a:latin typeface="Calibri" pitchFamily="34" charset="0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76375" y="1341438"/>
            <a:ext cx="8351838" cy="27241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18"/>
                <a:ea typeface="Lucida Sans Unicode" pitchFamily="2"/>
                <a:cs typeface="Tahoma" pitchFamily="2"/>
              </a:rPr>
              <a:t>OC: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Chairman:		</a:t>
            </a:r>
            <a:r>
              <a:rPr lang="en-US" b="1" i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Len Apedaile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Chief of Competition:	</a:t>
            </a:r>
            <a:r>
              <a:rPr lang="en-US" b="1" i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Dirk Rohde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Race Secretary:		Nicola Kilfoy		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Chief of Timing:		Denis Brown		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Chief of Course:		Chuck Beebe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Chief of Stadium:		Delores Franz Los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Chief of Control:		Jamie Stirling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Venue Services:		John Heilig	</a:t>
            </a:r>
          </a:p>
        </p:txBody>
      </p:sp>
      <p:sp>
        <p:nvSpPr>
          <p:cNvPr id="82946" name="Freeform 2"/>
          <p:cNvSpPr>
            <a:spLocks noChangeArrowheads="1"/>
          </p:cNvSpPr>
          <p:nvPr/>
        </p:nvSpPr>
        <p:spPr bwMode="auto">
          <a:xfrm>
            <a:off x="1476375" y="4005263"/>
            <a:ext cx="8280400" cy="18303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JURY:</a:t>
            </a:r>
          </a:p>
          <a:p>
            <a:pPr lvl="2"/>
            <a:r>
              <a:rPr lang="en-US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TD: 			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Claude Chabot</a:t>
            </a:r>
          </a:p>
          <a:p>
            <a:pPr lvl="2"/>
            <a:r>
              <a:rPr lang="en-US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TD assistant: 		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Dan Brisbin</a:t>
            </a:r>
          </a:p>
          <a:p>
            <a:pPr lvl="2"/>
            <a:r>
              <a:rPr lang="en-US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CCC Race Director:		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Dave Dyer</a:t>
            </a:r>
          </a:p>
          <a:p>
            <a:pPr lvl="2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CCC Representative:	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</a:rPr>
              <a:t>James Cunningham</a:t>
            </a:r>
            <a:endParaRPr lang="en-US" b="1" i="1">
              <a:solidFill>
                <a:srgbClr val="000000"/>
              </a:solidFill>
              <a:latin typeface="Calibri" pitchFamily="34" charset="0"/>
              <a:cs typeface="Lucida Sans Unicode" pitchFamily="34" charset="0"/>
            </a:endParaRPr>
          </a:p>
          <a:p>
            <a:pPr lvl="2"/>
            <a:r>
              <a:rPr lang="en-US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t>Chief of Competition:	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t>Dirk Rohde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16013" y="2441575"/>
            <a:ext cx="8351837" cy="23479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Competitions  and Training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Team Captains’ Meetings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Official  Awards Ceremonies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000000"/>
              </a:solidFill>
              <a:latin typeface="Calibri" pitchFamily="18"/>
              <a:ea typeface="Arial" pitchFamily="2"/>
              <a:cs typeface="Arial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36513" y="1484313"/>
            <a:ext cx="9144001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EVENT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631950"/>
            <a:ext cx="9144000" cy="5794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ENTRIES AND DRAW</a:t>
            </a:r>
          </a:p>
        </p:txBody>
      </p:sp>
      <p:sp>
        <p:nvSpPr>
          <p:cNvPr id="3" name="Freeform 2"/>
          <p:cNvSpPr/>
          <p:nvPr/>
        </p:nvSpPr>
        <p:spPr>
          <a:xfrm>
            <a:off x="1763713" y="2420938"/>
            <a:ext cx="5324475" cy="16446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18"/>
                <a:ea typeface="Lucida Sans Unicode" pitchFamily="2"/>
                <a:cs typeface="Tahoma" pitchFamily="2"/>
              </a:rPr>
              <a:t>Verification of entries and points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18"/>
                <a:ea typeface="Arial" pitchFamily="2"/>
                <a:cs typeface="Tahoma" pitchFamily="2"/>
              </a:rPr>
              <a:t>Draw</a:t>
            </a:r>
            <a:endParaRPr lang="en-US" sz="2400" b="1" dirty="0">
              <a:solidFill>
                <a:srgbClr val="000000"/>
              </a:solidFill>
              <a:latin typeface="Calibri" pitchFamily="18"/>
              <a:ea typeface="Arial" pitchFamily="2"/>
              <a:cs typeface="Arial" pitchFamily="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 pitchFamily="18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2781300"/>
            <a:ext cx="9144000" cy="5794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VENUE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 descr="Venue Map1.pdf - Adobe Reader"/>
          <p:cNvPicPr>
            <a:picLocks noChangeAspect="1"/>
          </p:cNvPicPr>
          <p:nvPr/>
        </p:nvPicPr>
        <p:blipFill>
          <a:blip r:embed="rId3"/>
          <a:srcRect l="12537" t="21008" r="11194" b="10701"/>
          <a:stretch>
            <a:fillRect/>
          </a:stretch>
        </p:blipFill>
        <p:spPr bwMode="auto">
          <a:xfrm>
            <a:off x="11113" y="1025525"/>
            <a:ext cx="8942387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113" y="1343025"/>
            <a:ext cx="9144000" cy="577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TIMETABLE</a:t>
            </a:r>
          </a:p>
        </p:txBody>
      </p:sp>
      <p:graphicFrame>
        <p:nvGraphicFramePr>
          <p:cNvPr id="93234" name="Group 50"/>
          <p:cNvGraphicFramePr>
            <a:graphicFrameLocks noGrp="1"/>
          </p:cNvGraphicFramePr>
          <p:nvPr/>
        </p:nvGraphicFramePr>
        <p:xfrm>
          <a:off x="2051050" y="1412875"/>
          <a:ext cx="6842125" cy="4445000"/>
        </p:xfrm>
        <a:graphic>
          <a:graphicData uri="http://schemas.openxmlformats.org/drawingml/2006/table">
            <a:tbl>
              <a:tblPr/>
              <a:tblGrid>
                <a:gridCol w="1355725"/>
                <a:gridCol w="54864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Gate Opens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Race Office Open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Bib Distribution, Course open for 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9:00; 9:45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Sprint Qualifications – Women; 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11:00; 12:05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Sprint Heats – Jr/Sr Women; Jr/Sr 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1:30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NorAm Teck Sprint Awards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BC Cup #1 – Mass Start , Free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2:35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BC Cup #1 – Awards for Atoms, Pee Wees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BC Cup #1 – Awards for Midget, Juvenile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BC Cup #1 – Awards for Juniors, Masters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M Template - Haywood Noram Deep Co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TCM Template - Haywood Noram Deep Cove</Template>
  <TotalTime>470</TotalTime>
  <Words>493</Words>
  <Application>Microsoft Office PowerPoint</Application>
  <PresentationFormat>On-screen Show (4:3)</PresentationFormat>
  <Paragraphs>122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28</vt:i4>
      </vt:variant>
      <vt:variant>
        <vt:lpstr>Slide Titles</vt:lpstr>
      </vt:variant>
      <vt:variant>
        <vt:i4>26</vt:i4>
      </vt:variant>
    </vt:vector>
  </HeadingPairs>
  <TitlesOfParts>
    <vt:vector size="59" baseType="lpstr">
      <vt:lpstr>Arial</vt:lpstr>
      <vt:lpstr>Calibri</vt:lpstr>
      <vt:lpstr>Lucida Sans Unicode</vt:lpstr>
      <vt:lpstr>Tahoma</vt:lpstr>
      <vt:lpstr>Microsoft YaHei</vt:lpstr>
      <vt:lpstr>TCM Template - Haywood Noram Deep Cove</vt:lpstr>
      <vt:lpstr>5_Custom Design</vt:lpstr>
      <vt:lpstr>2_Custom Design</vt:lpstr>
      <vt:lpstr>1_Custom Design</vt:lpstr>
      <vt:lpstr>Custom Design</vt:lpstr>
      <vt:lpstr>3_Custom Design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Moira-Ann Handford</dc:creator>
  <cp:lastModifiedBy>Dirk Rohde</cp:lastModifiedBy>
  <cp:revision>97</cp:revision>
  <cp:lastPrinted>2012-01-07T06:33:22Z</cp:lastPrinted>
  <dcterms:created xsi:type="dcterms:W3CDTF">2012-01-08T06:21:12Z</dcterms:created>
  <dcterms:modified xsi:type="dcterms:W3CDTF">2012-01-14T01:00:17Z</dcterms:modified>
</cp:coreProperties>
</file>